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3" r:id="rId2"/>
  </p:sldMasterIdLst>
  <p:notesMasterIdLst>
    <p:notesMasterId r:id="rId48"/>
  </p:notesMasterIdLst>
  <p:sldIdLst>
    <p:sldId id="267" r:id="rId3"/>
    <p:sldId id="276" r:id="rId4"/>
    <p:sldId id="268" r:id="rId5"/>
    <p:sldId id="270" r:id="rId6"/>
    <p:sldId id="271" r:id="rId7"/>
    <p:sldId id="262" r:id="rId8"/>
    <p:sldId id="263" r:id="rId9"/>
    <p:sldId id="264" r:id="rId10"/>
    <p:sldId id="272" r:id="rId11"/>
    <p:sldId id="273" r:id="rId12"/>
    <p:sldId id="275" r:id="rId13"/>
    <p:sldId id="277" r:id="rId14"/>
    <p:sldId id="280" r:id="rId15"/>
    <p:sldId id="282" r:id="rId16"/>
    <p:sldId id="284" r:id="rId17"/>
    <p:sldId id="283" r:id="rId18"/>
    <p:sldId id="285" r:id="rId19"/>
    <p:sldId id="286" r:id="rId20"/>
    <p:sldId id="278" r:id="rId21"/>
    <p:sldId id="279" r:id="rId22"/>
    <p:sldId id="287" r:id="rId23"/>
    <p:sldId id="288" r:id="rId24"/>
    <p:sldId id="289" r:id="rId25"/>
    <p:sldId id="291" r:id="rId26"/>
    <p:sldId id="281" r:id="rId27"/>
    <p:sldId id="290" r:id="rId28"/>
    <p:sldId id="292" r:id="rId29"/>
    <p:sldId id="293" r:id="rId30"/>
    <p:sldId id="294" r:id="rId31"/>
    <p:sldId id="295" r:id="rId32"/>
    <p:sldId id="297" r:id="rId33"/>
    <p:sldId id="296" r:id="rId34"/>
    <p:sldId id="298" r:id="rId35"/>
    <p:sldId id="299" r:id="rId36"/>
    <p:sldId id="300" r:id="rId37"/>
    <p:sldId id="301" r:id="rId38"/>
    <p:sldId id="309" r:id="rId39"/>
    <p:sldId id="302" r:id="rId40"/>
    <p:sldId id="303" r:id="rId41"/>
    <p:sldId id="304" r:id="rId42"/>
    <p:sldId id="305" r:id="rId43"/>
    <p:sldId id="306" r:id="rId44"/>
    <p:sldId id="307" r:id="rId45"/>
    <p:sldId id="308" r:id="rId46"/>
    <p:sldId id="310" r:id="rId4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91919"/>
    <a:srgbClr val="000000"/>
    <a:srgbClr val="E3D860"/>
    <a:srgbClr val="F0F0F0"/>
    <a:srgbClr val="FFFFFF"/>
    <a:srgbClr val="173DFF"/>
    <a:srgbClr val="00CF00"/>
    <a:srgbClr val="FE0000"/>
    <a:srgbClr val="FFC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291" autoAdjust="0"/>
  </p:normalViewPr>
  <p:slideViewPr>
    <p:cSldViewPr snapToGrid="0">
      <p:cViewPr varScale="1">
        <p:scale>
          <a:sx n="68" d="100"/>
          <a:sy n="68" d="100"/>
        </p:scale>
        <p:origin x="81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5C5370-AFEF-4B63-835A-B73CBC0FDB23}" type="datetimeFigureOut">
              <a:rPr lang="pt-BR" smtClean="0"/>
              <a:t>15/10/2023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85ADD5-A98C-431F-A7FC-593B7623E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3434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verage_probability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pocketdentistry.com/proportional-smile-design/" TargetMode="External"/><Relationship Id="rId4" Type="http://schemas.openxmlformats.org/officeDocument/2006/relationships/hyperlink" Target="https://www.zmescience.com/science/what-is-the-golden-dental-proportion-in-dentistry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None/>
            </a:pPr>
            <a:r>
              <a:rPr lang="pt-BR" b="1" i="0" dirty="0">
                <a:solidFill>
                  <a:srgbClr val="000000"/>
                </a:solidFill>
                <a:effectLst/>
              </a:rPr>
              <a:t>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>
              <a:buFont typeface="+mj-lt"/>
              <a:buNone/>
            </a:pPr>
            <a:r>
              <a:rPr lang="pt-BR" b="0" i="0" dirty="0">
                <a:solidFill>
                  <a:srgbClr val="000000"/>
                </a:solidFill>
                <a:effectLst/>
              </a:rPr>
              <a:t>A primeira consulta odontológica programática é quando é realizada uma avaliação das condições gerais de saúde e um exame clínico odontológico com o objetivo de diagnóstico. Durante esta consulta, um plano preventivo-terapêutico deve ser elaborado.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Início do Tratamento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O tratamento deve ser iniciado na mesma sessão da primeira consulta odontológica programática. Isso significa que qualquer tratamento identificado como necessário durante a consulta inicial deve começar imediatamente.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Reagendamento da 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Uma primeira consulta odontológica programática só pode ser registrada novamente para a mesma pessoa 12 meses após a conclusão do plano preventivo-terapêutico. Se o paciente abandonar o tratamento, a primeira consulta pode ser reagendada seis meses após a última consulta.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Exceções à Primeira Consulta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Atendimentos eventuais, como os de urgência/emergência/consulta dia, que não têm elaboração de plano preventivo-terapêutico e seguimento previsto, não devem ser considerados como primeira consulta odontológica programática.</a:t>
            </a:r>
          </a:p>
          <a:p>
            <a:endParaRPr lang="pt-BR" dirty="0"/>
          </a:p>
          <a:p>
            <a:pPr algn="l"/>
            <a:r>
              <a:rPr lang="pt-BR" b="1" i="0" dirty="0">
                <a:solidFill>
                  <a:srgbClr val="000000"/>
                </a:solidFill>
                <a:effectLst/>
              </a:rPr>
              <a:t>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consulta de retorno é uma consulta subsequente do usuário que está em continuidade do tratamento iniciado e programado por meio da primeira consulta odontológica programática.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Registro da 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A consulta de retorno será registrada juntamente com o(s) procedimento(s) realizado(s) neste dia. Isso significa que tanto a consulta de retorno quanto os procedimentos realizados durante essa consulta serão documentados.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000000"/>
                </a:solidFill>
                <a:effectLst/>
              </a:rPr>
              <a:t>Exemplo de Consulta de Retorno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Se um usuário tem seis restaurações para serem feitas, conforme o plano preventivo-terapêutico elaborado pelo Cirurgião Dentista, cada visita para realizar uma dessas restaurações seria considerada uma consulta de retorno.</a:t>
            </a:r>
          </a:p>
          <a:p>
            <a:pPr algn="l">
              <a:buFont typeface="+mj-lt"/>
              <a:buAutoNum type="arabicPeriod"/>
            </a:pPr>
            <a:endParaRPr lang="pt-BR" b="0" i="0" dirty="0">
              <a:solidFill>
                <a:srgbClr val="000000"/>
              </a:solidFill>
              <a:effectLst/>
            </a:endParaRPr>
          </a:p>
          <a:p>
            <a:pPr algn="l">
              <a:buFont typeface="+mj-lt"/>
              <a:buNone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Consulta de Manutenção</a:t>
            </a:r>
            <a:endParaRPr lang="pt-BR" b="0" i="0" dirty="0">
              <a:solidFill>
                <a:srgbClr val="111111"/>
              </a:solidFill>
              <a:effectLst/>
              <a:latin typeface="-apple-system"/>
            </a:endParaRPr>
          </a:p>
          <a:p>
            <a:pPr algn="l">
              <a:buFont typeface="+mj-lt"/>
              <a:buNone/>
            </a:pP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A consulta de manutenção é uma consulta do usuário para manutenção, acompanhamento ou reparos clínicos após ter concluído um tratamento, conforme previsto no plano preventivo-terapêutico. Esta consulta geralmente é definida durante a primeira consulta odontológica.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Tempo para a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Uma consulta de manutenção ocorre quando o retorno do usuário se dá em um período inferior a 12 meses da conclusão do tratamento. Isso não caracteriza um novo tratamento.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Registro da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A consulta de manutenção será registrada juntamente com o(s) procedimento(s) realizado(s) neste dia. Isso significa que tanto a consulta de manutenção quanto os procedimentos realizados durante essa consulta serão documentados.</a:t>
            </a:r>
          </a:p>
          <a:p>
            <a:pPr algn="l">
              <a:buFont typeface="+mj-lt"/>
              <a:buAutoNum type="arabicPeriod"/>
            </a:pPr>
            <a:r>
              <a:rPr lang="pt-BR" b="1" i="0" dirty="0">
                <a:solidFill>
                  <a:srgbClr val="111111"/>
                </a:solidFill>
                <a:effectLst/>
                <a:latin typeface="-apple-system"/>
              </a:rPr>
              <a:t>Exemplo de Consulta de Manutenção</a:t>
            </a:r>
            <a:r>
              <a:rPr lang="pt-BR" b="0" i="0" dirty="0">
                <a:solidFill>
                  <a:srgbClr val="111111"/>
                </a:solidFill>
                <a:effectLst/>
                <a:latin typeface="-apple-system"/>
              </a:rPr>
              <a:t>: Se um usuário concluiu o tratamento no mês de julho e no mês de setembro do mesmo ano ele retorna ao atendimento odontológico para reparo em uma determinada restauração, isso seria considerado uma consulta de manutenção.</a:t>
            </a:r>
          </a:p>
          <a:p>
            <a:pPr algn="l">
              <a:buFont typeface="+mj-lt"/>
              <a:buNone/>
            </a:pPr>
            <a:endParaRPr lang="pt-BR" b="0" i="0" dirty="0">
              <a:solidFill>
                <a:srgbClr val="000000"/>
              </a:solidFill>
              <a:effectLst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17833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Vamos pensar na estatística como uma festa de aniversário. 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razão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seria como comparar a quantidade de adultos e crianças na festa. Por exemplo, se tivermos 20 adultos e 10 crianças, a razão seria de 2:1.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proporção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, por outro lado, seria como olhar para a parte que um grupo representa do total. Então, se tivermos 30 pessoas na festa (20 adultos e 10 crianças), a proporção de adultos seria de 20/30 ou 2/3.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 </a:t>
            </a:r>
            <a:r>
              <a:rPr lang="pt-BR" b="1" i="0" dirty="0">
                <a:solidFill>
                  <a:srgbClr val="000000"/>
                </a:solidFill>
                <a:effectLst/>
              </a:rPr>
              <a:t>cobertura</a:t>
            </a:r>
            <a:r>
              <a:rPr lang="pt-BR" b="0" i="0" dirty="0">
                <a:solidFill>
                  <a:srgbClr val="000000"/>
                </a:solidFill>
                <a:effectLst/>
              </a:rPr>
              <a:t> é um pouco diferente. Imagine que você tenha tirado várias fotos da festa e quer saber quantas delas têm o aniversariante. </a:t>
            </a:r>
            <a:r>
              <a:rPr lang="pt-BR" b="0" i="0" dirty="0">
                <a:solidFill>
                  <a:srgbClr val="000000"/>
                </a:solidFill>
                <a:effectLst/>
                <a:hlinkClick r:id="rId3"/>
              </a:rPr>
              <a:t>A cobertura seria a probabilidade de uma foto aleatória incluir o aniversariante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3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Agora, vamos ver como isso se aplica à odontologia: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</a:rPr>
              <a:t>Razão</a:t>
            </a:r>
            <a:r>
              <a:rPr lang="pt-BR" b="0" i="0" dirty="0">
                <a:solidFill>
                  <a:srgbClr val="000000"/>
                </a:solidFill>
                <a:effectLst/>
              </a:rPr>
              <a:t>: Na odontologia, um exemplo de razão pode ser encontrado no conceito de proporção áurea, que é uma relação matemática de 1.618:1. </a:t>
            </a:r>
            <a:r>
              <a:rPr lang="pt-BR" b="0" i="0" dirty="0">
                <a:solidFill>
                  <a:srgbClr val="000000"/>
                </a:solidFill>
                <a:effectLst/>
                <a:hlinkClick r:id="rId4"/>
              </a:rPr>
              <a:t>Isso significa que o dente menor deve ser 62% do tamanho do dente maior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4"/>
              </a:rPr>
              <a:t>2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  <a:hlinkClick r:id="rId5"/>
              </a:rPr>
              <a:t>Proporção</a:t>
            </a:r>
            <a:r>
              <a:rPr lang="pt-BR" b="0" i="0" dirty="0">
                <a:solidFill>
                  <a:srgbClr val="000000"/>
                </a:solidFill>
                <a:effectLst/>
                <a:hlinkClick r:id="rId5"/>
              </a:rPr>
              <a:t>: Um exemplo de proporção na odontologia pode ser a proporção entre a largura e o comprimento do incisivo central superior, que é geralmente mantida em torno de 78%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5"/>
              </a:rPr>
              <a:t>3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1" i="0" dirty="0">
                <a:solidFill>
                  <a:srgbClr val="000000"/>
                </a:solidFill>
                <a:effectLst/>
                <a:hlinkClick r:id="rId3"/>
              </a:rPr>
              <a:t>Cobertura</a:t>
            </a:r>
            <a:r>
              <a:rPr lang="pt-BR" b="0" i="0" dirty="0">
                <a:solidFill>
                  <a:srgbClr val="000000"/>
                </a:solidFill>
                <a:effectLst/>
                <a:hlinkClick r:id="rId3"/>
              </a:rPr>
              <a:t>: Na estatística, a cobertura é a probabilidade de um intervalo de confiança incluir o verdadeiro valor (parâmetro) de interesse</a:t>
            </a:r>
            <a:r>
              <a:rPr lang="pt-BR" b="0" i="0" baseline="30000" dirty="0">
                <a:solidFill>
                  <a:srgbClr val="000000"/>
                </a:solidFill>
                <a:effectLst/>
                <a:hlinkClick r:id="rId3"/>
              </a:rPr>
              <a:t>1</a:t>
            </a:r>
            <a:r>
              <a:rPr lang="pt-BR" b="0" i="0" dirty="0">
                <a:solidFill>
                  <a:srgbClr val="000000"/>
                </a:solidFill>
                <a:effectLst/>
              </a:rPr>
              <a:t>. Na odontologia, isso poderia ser aplicado ao cálculo da probabilidade de um tratamento específico (como um implante dentário) ser bem-sucedido.</a:t>
            </a:r>
          </a:p>
          <a:p>
            <a:pPr algn="l"/>
            <a:r>
              <a:rPr lang="pt-BR" b="0" i="0" dirty="0">
                <a:solidFill>
                  <a:srgbClr val="000000"/>
                </a:solidFill>
                <a:effectLst/>
              </a:rPr>
              <a:t>Espero que isso ajude a esclarecer as diferenças entre razão, proporção e cobertura! Você gostaria de aprender mais sobre algum desses conceitos ou tem outra pergunta?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85ADD5-A98C-431F-A7FC-593B7623E7A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964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tângulo 35">
            <a:extLst>
              <a:ext uri="{FF2B5EF4-FFF2-40B4-BE49-F238E27FC236}">
                <a16:creationId xmlns:a16="http://schemas.microsoft.com/office/drawing/2014/main" id="{96E6ADB1-7DD4-D335-CE4D-63963EAB7AB3}"/>
              </a:ext>
            </a:extLst>
          </p:cNvPr>
          <p:cNvSpPr/>
          <p:nvPr userDrawn="1"/>
        </p:nvSpPr>
        <p:spPr>
          <a:xfrm>
            <a:off x="0" y="0"/>
            <a:ext cx="375285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Lágrima 30">
            <a:extLst>
              <a:ext uri="{FF2B5EF4-FFF2-40B4-BE49-F238E27FC236}">
                <a16:creationId xmlns:a16="http://schemas.microsoft.com/office/drawing/2014/main" id="{F5FA3991-01F1-6558-C530-B3ACF5976941}"/>
              </a:ext>
            </a:extLst>
          </p:cNvPr>
          <p:cNvSpPr/>
          <p:nvPr userDrawn="1"/>
        </p:nvSpPr>
        <p:spPr>
          <a:xfrm>
            <a:off x="280995" y="1181318"/>
            <a:ext cx="4424355" cy="4524915"/>
          </a:xfrm>
          <a:prstGeom prst="teardrop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Espaço Reservado para Imagem 34">
            <a:extLst>
              <a:ext uri="{FF2B5EF4-FFF2-40B4-BE49-F238E27FC236}">
                <a16:creationId xmlns:a16="http://schemas.microsoft.com/office/drawing/2014/main" id="{8B1A3727-D904-92C3-19ED-A3A900D619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8152" y="1295620"/>
            <a:ext cx="4171940" cy="4266762"/>
          </a:xfrm>
          <a:custGeom>
            <a:avLst/>
            <a:gdLst>
              <a:gd name="connsiteX0" fmla="*/ 2085970 w 4171940"/>
              <a:gd name="connsiteY0" fmla="*/ 0 h 4266762"/>
              <a:gd name="connsiteX1" fmla="*/ 4171940 w 4171940"/>
              <a:gd name="connsiteY1" fmla="*/ 0 h 4266762"/>
              <a:gd name="connsiteX2" fmla="*/ 4171940 w 4171940"/>
              <a:gd name="connsiteY2" fmla="*/ 2133381 h 4266762"/>
              <a:gd name="connsiteX3" fmla="*/ 2085970 w 4171940"/>
              <a:gd name="connsiteY3" fmla="*/ 4266762 h 4266762"/>
              <a:gd name="connsiteX4" fmla="*/ 0 w 4171940"/>
              <a:gd name="connsiteY4" fmla="*/ 2133381 h 4266762"/>
              <a:gd name="connsiteX5" fmla="*/ 2085970 w 4171940"/>
              <a:gd name="connsiteY5" fmla="*/ 0 h 4266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1940" h="4266762">
                <a:moveTo>
                  <a:pt x="2085970" y="0"/>
                </a:moveTo>
                <a:lnTo>
                  <a:pt x="4171940" y="0"/>
                </a:lnTo>
                <a:lnTo>
                  <a:pt x="4171940" y="2133381"/>
                </a:lnTo>
                <a:cubicBezTo>
                  <a:pt x="4171940" y="3311615"/>
                  <a:pt x="3238019" y="4266762"/>
                  <a:pt x="2085970" y="4266762"/>
                </a:cubicBezTo>
                <a:cubicBezTo>
                  <a:pt x="933921" y="4266762"/>
                  <a:pt x="0" y="3311615"/>
                  <a:pt x="0" y="2133381"/>
                </a:cubicBezTo>
                <a:cubicBezTo>
                  <a:pt x="0" y="955147"/>
                  <a:pt x="933921" y="0"/>
                  <a:pt x="2085970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8595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25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 animBg="1"/>
          <p:bldP spid="31" grpId="0" animBg="1"/>
          <p:bldP spid="35" grpId="0"/>
        </p:bldLst>
      </p:timing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275723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Agrupar 3">
            <a:extLst>
              <a:ext uri="{FF2B5EF4-FFF2-40B4-BE49-F238E27FC236}">
                <a16:creationId xmlns:a16="http://schemas.microsoft.com/office/drawing/2014/main" id="{B2CBA822-4065-04DD-83F5-FFE46ECA0E71}"/>
              </a:ext>
            </a:extLst>
          </p:cNvPr>
          <p:cNvGrpSpPr/>
          <p:nvPr userDrawn="1"/>
        </p:nvGrpSpPr>
        <p:grpSpPr>
          <a:xfrm>
            <a:off x="562709" y="1434905"/>
            <a:ext cx="2264897" cy="1083212"/>
            <a:chOff x="562709" y="1434905"/>
            <a:chExt cx="2264897" cy="1083212"/>
          </a:xfrm>
        </p:grpSpPr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3665ECCE-44B9-7572-9CAC-E2F565495AB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FD40187C-0B04-0925-CDEE-4F70B03A7755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ADRIANÓPOLES</a:t>
              </a:r>
            </a:p>
          </p:txBody>
        </p:sp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09DC3E3-5433-2B89-F26B-E86941F955AE}"/>
              </a:ext>
            </a:extLst>
          </p:cNvPr>
          <p:cNvGrpSpPr/>
          <p:nvPr userDrawn="1"/>
        </p:nvGrpSpPr>
        <p:grpSpPr>
          <a:xfrm>
            <a:off x="562709" y="2772427"/>
            <a:ext cx="2264897" cy="1083212"/>
            <a:chOff x="562709" y="1434905"/>
            <a:chExt cx="2264897" cy="108321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FE014C65-6184-9635-7A65-47588B03BA3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C50F459D-2658-493B-1A59-9E7AA2F291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HPM</a:t>
              </a: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B9872EE-6057-557A-7847-10BEDD335066}"/>
              </a:ext>
            </a:extLst>
          </p:cNvPr>
          <p:cNvGrpSpPr/>
          <p:nvPr userDrawn="1"/>
        </p:nvGrpSpPr>
        <p:grpSpPr>
          <a:xfrm>
            <a:off x="562709" y="4109949"/>
            <a:ext cx="2264897" cy="1083212"/>
            <a:chOff x="562709" y="1434905"/>
            <a:chExt cx="2264897" cy="1083212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F91162C-183B-652E-227C-04D6E93FFB0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A449035-6207-835A-7070-E3A9FABF1F3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PORTELINHA</a:t>
              </a: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976A5930-451E-67AF-E2CB-85C0E2FB6140}"/>
              </a:ext>
            </a:extLst>
          </p:cNvPr>
          <p:cNvGrpSpPr/>
          <p:nvPr userDrawn="1"/>
        </p:nvGrpSpPr>
        <p:grpSpPr>
          <a:xfrm>
            <a:off x="562709" y="5447470"/>
            <a:ext cx="2264897" cy="1083212"/>
            <a:chOff x="562709" y="1434905"/>
            <a:chExt cx="2264897" cy="1083212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9369A36B-9859-C498-A330-CFE9F0108F09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EB84344-B7E1-A215-C038-EF47A631D99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SÃO PEDRO 1</a:t>
              </a:r>
            </a:p>
          </p:txBody>
        </p:sp>
      </p:grp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8C51033-D277-9AEA-B077-2E67A66DCBC0}"/>
              </a:ext>
            </a:extLst>
          </p:cNvPr>
          <p:cNvGrpSpPr/>
          <p:nvPr userDrawn="1"/>
        </p:nvGrpSpPr>
        <p:grpSpPr>
          <a:xfrm>
            <a:off x="9364394" y="1434905"/>
            <a:ext cx="2264897" cy="1083212"/>
            <a:chOff x="562709" y="1434905"/>
            <a:chExt cx="2264897" cy="1083212"/>
          </a:xfrm>
        </p:grpSpPr>
        <p:sp>
          <p:nvSpPr>
            <p:cNvPr id="35" name="Retângulo: Cantos Arredondados 34">
              <a:extLst>
                <a:ext uri="{FF2B5EF4-FFF2-40B4-BE49-F238E27FC236}">
                  <a16:creationId xmlns:a16="http://schemas.microsoft.com/office/drawing/2014/main" id="{731E0365-0732-509C-1E57-D0AEAF17279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E228DCDC-B3E3-13AE-E62B-C5DCFA24714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2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36FD3FF-2818-3028-AE53-07AA0E383C3B}"/>
              </a:ext>
            </a:extLst>
          </p:cNvPr>
          <p:cNvGrpSpPr/>
          <p:nvPr userDrawn="1"/>
        </p:nvGrpSpPr>
        <p:grpSpPr>
          <a:xfrm>
            <a:off x="9364394" y="2772427"/>
            <a:ext cx="2264897" cy="1083212"/>
            <a:chOff x="562709" y="1434905"/>
            <a:chExt cx="2264897" cy="1083212"/>
          </a:xfrm>
        </p:grpSpPr>
        <p:sp>
          <p:nvSpPr>
            <p:cNvPr id="33" name="Retângulo: Cantos Arredondados 32">
              <a:extLst>
                <a:ext uri="{FF2B5EF4-FFF2-40B4-BE49-F238E27FC236}">
                  <a16:creationId xmlns:a16="http://schemas.microsoft.com/office/drawing/2014/main" id="{BB729960-458C-1539-411B-432BB8D34987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4" name="CaixaDeTexto 33">
              <a:extLst>
                <a:ext uri="{FF2B5EF4-FFF2-40B4-BE49-F238E27FC236}">
                  <a16:creationId xmlns:a16="http://schemas.microsoft.com/office/drawing/2014/main" id="{504E9848-1BC2-3E77-5786-E6BD71E5FE78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PAULA PESSOA</a:t>
              </a: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9CCB4C69-9F8A-567E-5AE7-B20430D5A93E}"/>
              </a:ext>
            </a:extLst>
          </p:cNvPr>
          <p:cNvGrpSpPr/>
          <p:nvPr userDrawn="1"/>
        </p:nvGrpSpPr>
        <p:grpSpPr>
          <a:xfrm>
            <a:off x="9364394" y="4109949"/>
            <a:ext cx="2264897" cy="1083212"/>
            <a:chOff x="562709" y="1434905"/>
            <a:chExt cx="2264897" cy="1083212"/>
          </a:xfrm>
        </p:grpSpPr>
        <p:sp>
          <p:nvSpPr>
            <p:cNvPr id="31" name="Retângulo: Cantos Arredondados 30">
              <a:extLst>
                <a:ext uri="{FF2B5EF4-FFF2-40B4-BE49-F238E27FC236}">
                  <a16:creationId xmlns:a16="http://schemas.microsoft.com/office/drawing/2014/main" id="{E5327C3F-5FBD-FBEF-11A1-6E31D826F23B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2" name="CaixaDeTexto 31">
              <a:extLst>
                <a:ext uri="{FF2B5EF4-FFF2-40B4-BE49-F238E27FC236}">
                  <a16:creationId xmlns:a16="http://schemas.microsoft.com/office/drawing/2014/main" id="{5A530CCE-8801-DEFA-C8A6-444966F1BEC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S. TEREZINHA 1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0166A34A-96E2-93F9-F912-B44D86B7C43B}"/>
              </a:ext>
            </a:extLst>
          </p:cNvPr>
          <p:cNvGrpSpPr/>
          <p:nvPr userDrawn="1"/>
        </p:nvGrpSpPr>
        <p:grpSpPr>
          <a:xfrm>
            <a:off x="9364394" y="5447470"/>
            <a:ext cx="2264897" cy="1083212"/>
            <a:chOff x="562709" y="1434905"/>
            <a:chExt cx="2264897" cy="1083212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463266FC-2981-D169-A7A4-AB02B7255FDC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8A2D8765-F352-6B74-9198-B28285D8EA7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UBATUBA</a:t>
              </a: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8FD5A447-5389-CEE5-A91F-EDE59B9523AF}"/>
              </a:ext>
            </a:extLst>
          </p:cNvPr>
          <p:cNvGrpSpPr/>
          <p:nvPr userDrawn="1"/>
        </p:nvGrpSpPr>
        <p:grpSpPr>
          <a:xfrm>
            <a:off x="3496604" y="1434905"/>
            <a:ext cx="2264897" cy="5095777"/>
            <a:chOff x="562709" y="1434905"/>
            <a:chExt cx="2264897" cy="5095777"/>
          </a:xfrm>
        </p:grpSpPr>
        <p:grpSp>
          <p:nvGrpSpPr>
            <p:cNvPr id="38" name="Agrupar 37">
              <a:extLst>
                <a:ext uri="{FF2B5EF4-FFF2-40B4-BE49-F238E27FC236}">
                  <a16:creationId xmlns:a16="http://schemas.microsoft.com/office/drawing/2014/main" id="{91B70A36-B1F2-8053-7125-70942136295F}"/>
                </a:ext>
              </a:extLst>
            </p:cNvPr>
            <p:cNvGrpSpPr/>
            <p:nvPr userDrawn="1"/>
          </p:nvGrpSpPr>
          <p:grpSpPr>
            <a:xfrm>
              <a:off x="562709" y="1434905"/>
              <a:ext cx="2264897" cy="1083212"/>
              <a:chOff x="562709" y="1434905"/>
              <a:chExt cx="2264897" cy="1083212"/>
            </a:xfrm>
          </p:grpSpPr>
          <p:sp>
            <p:nvSpPr>
              <p:cNvPr id="48" name="Retângulo: Cantos Arredondados 47">
                <a:extLst>
                  <a:ext uri="{FF2B5EF4-FFF2-40B4-BE49-F238E27FC236}">
                    <a16:creationId xmlns:a16="http://schemas.microsoft.com/office/drawing/2014/main" id="{87988C80-03A1-67EC-B8E5-858201E09B9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70984AD3-A36F-B980-1A9B-8B5A70C0A41E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CDO</a:t>
                </a:r>
              </a:p>
            </p:txBody>
          </p:sp>
        </p:grp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799CB801-2C29-0187-C32B-9563DFF8DFF8}"/>
                </a:ext>
              </a:extLst>
            </p:cNvPr>
            <p:cNvGrpSpPr/>
            <p:nvPr userDrawn="1"/>
          </p:nvGrpSpPr>
          <p:grpSpPr>
            <a:xfrm>
              <a:off x="562709" y="2772427"/>
              <a:ext cx="2264897" cy="1083212"/>
              <a:chOff x="562709" y="1434905"/>
              <a:chExt cx="2264897" cy="1083212"/>
            </a:xfrm>
          </p:grpSpPr>
          <p:sp>
            <p:nvSpPr>
              <p:cNvPr id="46" name="Retângulo: Cantos Arredondados 45">
                <a:extLst>
                  <a:ext uri="{FF2B5EF4-FFF2-40B4-BE49-F238E27FC236}">
                    <a16:creationId xmlns:a16="http://schemas.microsoft.com/office/drawing/2014/main" id="{97808330-7421-3269-16D3-EDD54B51877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A87BED08-DB42-3266-F478-082530173372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IBUAÇU</a:t>
                </a:r>
              </a:p>
            </p:txBody>
          </p:sp>
        </p:grpSp>
        <p:grpSp>
          <p:nvGrpSpPr>
            <p:cNvPr id="40" name="Agrupar 39">
              <a:extLst>
                <a:ext uri="{FF2B5EF4-FFF2-40B4-BE49-F238E27FC236}">
                  <a16:creationId xmlns:a16="http://schemas.microsoft.com/office/drawing/2014/main" id="{0274C33F-0971-31CA-C003-60BB6F0E42DF}"/>
                </a:ext>
              </a:extLst>
            </p:cNvPr>
            <p:cNvGrpSpPr/>
            <p:nvPr userDrawn="1"/>
          </p:nvGrpSpPr>
          <p:grpSpPr>
            <a:xfrm>
              <a:off x="562709" y="4109949"/>
              <a:ext cx="2264897" cy="1083212"/>
              <a:chOff x="562709" y="1434905"/>
              <a:chExt cx="2264897" cy="1083212"/>
            </a:xfrm>
          </p:grpSpPr>
          <p:sp>
            <p:nvSpPr>
              <p:cNvPr id="44" name="Retângulo: Cantos Arredondados 43">
                <a:extLst>
                  <a:ext uri="{FF2B5EF4-FFF2-40B4-BE49-F238E27FC236}">
                    <a16:creationId xmlns:a16="http://schemas.microsoft.com/office/drawing/2014/main" id="{E4EA6421-D839-ECCA-C2DA-DF5C0E8D8CDC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8F1DDE78-EE13-B0BE-1DE3-31BAF993FCC7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PRIVAT</a:t>
                </a:r>
              </a:p>
            </p:txBody>
          </p:sp>
        </p:grpSp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6F32F666-9D95-21DF-491E-1A8C7998C91E}"/>
                </a:ext>
              </a:extLst>
            </p:cNvPr>
            <p:cNvGrpSpPr/>
            <p:nvPr userDrawn="1"/>
          </p:nvGrpSpPr>
          <p:grpSpPr>
            <a:xfrm>
              <a:off x="562709" y="5447470"/>
              <a:ext cx="2264897" cy="1083212"/>
              <a:chOff x="562709" y="1434905"/>
              <a:chExt cx="2264897" cy="1083212"/>
            </a:xfrm>
          </p:grpSpPr>
          <p:sp>
            <p:nvSpPr>
              <p:cNvPr id="42" name="Retângulo: Cantos Arredondados 41">
                <a:extLst>
                  <a:ext uri="{FF2B5EF4-FFF2-40B4-BE49-F238E27FC236}">
                    <a16:creationId xmlns:a16="http://schemas.microsoft.com/office/drawing/2014/main" id="{F4CF4391-822F-1FD7-BB4D-E9499A08482B}"/>
                  </a:ext>
                </a:extLst>
              </p:cNvPr>
              <p:cNvSpPr/>
              <p:nvPr userDrawn="1"/>
            </p:nvSpPr>
            <p:spPr>
              <a:xfrm>
                <a:off x="562709" y="1434905"/>
                <a:ext cx="2264897" cy="1083212"/>
              </a:xfrm>
              <a:prstGeom prst="roundRect">
                <a:avLst/>
              </a:prstGeom>
              <a:solidFill>
                <a:srgbClr val="E3D86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CaixaDeTexto 42">
                <a:extLst>
                  <a:ext uri="{FF2B5EF4-FFF2-40B4-BE49-F238E27FC236}">
                    <a16:creationId xmlns:a16="http://schemas.microsoft.com/office/drawing/2014/main" id="{6EC4521A-9E2A-0549-2C4D-1965EA280615}"/>
                  </a:ext>
                </a:extLst>
              </p:cNvPr>
              <p:cNvSpPr txBox="1"/>
              <p:nvPr userDrawn="1"/>
            </p:nvSpPr>
            <p:spPr>
              <a:xfrm>
                <a:off x="562709" y="1434905"/>
                <a:ext cx="226489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600" b="1" dirty="0">
                    <a:solidFill>
                      <a:schemeClr val="tx1"/>
                    </a:solidFill>
                  </a:rPr>
                  <a:t>SÃO PEDRO 2</a:t>
                </a:r>
              </a:p>
            </p:txBody>
          </p:sp>
        </p:grpSp>
      </p:grp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FB007ACA-552E-5964-2ED3-BC94D187970E}"/>
              </a:ext>
            </a:extLst>
          </p:cNvPr>
          <p:cNvGrpSpPr/>
          <p:nvPr userDrawn="1"/>
        </p:nvGrpSpPr>
        <p:grpSpPr>
          <a:xfrm>
            <a:off x="6430499" y="1434905"/>
            <a:ext cx="2264897" cy="1083212"/>
            <a:chOff x="562709" y="1434905"/>
            <a:chExt cx="2264897" cy="1083212"/>
          </a:xfrm>
        </p:grpSpPr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855ED10E-5901-FA67-C92D-04B67514B44A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2" name="CaixaDeTexto 61">
              <a:extLst>
                <a:ext uri="{FF2B5EF4-FFF2-40B4-BE49-F238E27FC236}">
                  <a16:creationId xmlns:a16="http://schemas.microsoft.com/office/drawing/2014/main" id="{096291B1-0CFA-BC5B-C4B6-86086988EEF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CRO 1</a:t>
              </a:r>
            </a:p>
          </p:txBody>
        </p: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A3875EAE-A39E-06D4-5CF6-C73449765479}"/>
              </a:ext>
            </a:extLst>
          </p:cNvPr>
          <p:cNvGrpSpPr/>
          <p:nvPr userDrawn="1"/>
        </p:nvGrpSpPr>
        <p:grpSpPr>
          <a:xfrm>
            <a:off x="6430499" y="2772427"/>
            <a:ext cx="2264897" cy="1083212"/>
            <a:chOff x="562709" y="1434905"/>
            <a:chExt cx="2264897" cy="1083212"/>
          </a:xfrm>
        </p:grpSpPr>
        <p:sp>
          <p:nvSpPr>
            <p:cNvPr id="59" name="Retângulo: Cantos Arredondados 58">
              <a:extLst>
                <a:ext uri="{FF2B5EF4-FFF2-40B4-BE49-F238E27FC236}">
                  <a16:creationId xmlns:a16="http://schemas.microsoft.com/office/drawing/2014/main" id="{EC60ABB8-C921-6094-F48E-ADAF74BECB33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0AD546E3-E2B6-A4F4-DD8F-270628E1D3F9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PARAZINHO 1</a:t>
              </a:r>
            </a:p>
          </p:txBody>
        </p:sp>
      </p:grpSp>
      <p:grpSp>
        <p:nvGrpSpPr>
          <p:cNvPr id="53" name="Agrupar 52">
            <a:extLst>
              <a:ext uri="{FF2B5EF4-FFF2-40B4-BE49-F238E27FC236}">
                <a16:creationId xmlns:a16="http://schemas.microsoft.com/office/drawing/2014/main" id="{F6CA07D5-D7B1-573B-1BB8-466AA2321217}"/>
              </a:ext>
            </a:extLst>
          </p:cNvPr>
          <p:cNvGrpSpPr/>
          <p:nvPr userDrawn="1"/>
        </p:nvGrpSpPr>
        <p:grpSpPr>
          <a:xfrm>
            <a:off x="6430499" y="4109949"/>
            <a:ext cx="2264897" cy="1083212"/>
            <a:chOff x="562709" y="1434905"/>
            <a:chExt cx="2264897" cy="1083212"/>
          </a:xfrm>
        </p:grpSpPr>
        <p:sp>
          <p:nvSpPr>
            <p:cNvPr id="57" name="Retângulo: Cantos Arredondados 56">
              <a:extLst>
                <a:ext uri="{FF2B5EF4-FFF2-40B4-BE49-F238E27FC236}">
                  <a16:creationId xmlns:a16="http://schemas.microsoft.com/office/drawing/2014/main" id="{F1BC35E4-CEB5-13B6-FFE7-EE47C8C36ECE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44CE682D-91C6-EEBA-7676-C9476BEBB4D7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SAMBAÍBA</a:t>
              </a:r>
            </a:p>
          </p:txBody>
        </p:sp>
      </p:grp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51394DC7-92BB-B87C-E5D7-031F1707B051}"/>
              </a:ext>
            </a:extLst>
          </p:cNvPr>
          <p:cNvGrpSpPr/>
          <p:nvPr userDrawn="1"/>
        </p:nvGrpSpPr>
        <p:grpSpPr>
          <a:xfrm>
            <a:off x="6430499" y="5447470"/>
            <a:ext cx="2264897" cy="1083212"/>
            <a:chOff x="562709" y="1434905"/>
            <a:chExt cx="2264897" cy="1083212"/>
          </a:xfrm>
        </p:grpSpPr>
        <p:sp>
          <p:nvSpPr>
            <p:cNvPr id="55" name="Retângulo: Cantos Arredondados 54">
              <a:extLst>
                <a:ext uri="{FF2B5EF4-FFF2-40B4-BE49-F238E27FC236}">
                  <a16:creationId xmlns:a16="http://schemas.microsoft.com/office/drawing/2014/main" id="{438AC9EF-3A24-263B-3812-DF06345B64DD}"/>
                </a:ext>
              </a:extLst>
            </p:cNvPr>
            <p:cNvSpPr/>
            <p:nvPr userDrawn="1"/>
          </p:nvSpPr>
          <p:spPr>
            <a:xfrm>
              <a:off x="562709" y="1434905"/>
              <a:ext cx="2264897" cy="1083212"/>
            </a:xfrm>
            <a:prstGeom prst="roundRect">
              <a:avLst/>
            </a:prstGeom>
            <a:solidFill>
              <a:srgbClr val="E3D8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6" name="CaixaDeTexto 55">
              <a:extLst>
                <a:ext uri="{FF2B5EF4-FFF2-40B4-BE49-F238E27FC236}">
                  <a16:creationId xmlns:a16="http://schemas.microsoft.com/office/drawing/2014/main" id="{C8C283C3-0821-9A9B-78B1-DF43B98836DC}"/>
                </a:ext>
              </a:extLst>
            </p:cNvPr>
            <p:cNvSpPr txBox="1"/>
            <p:nvPr userDrawn="1"/>
          </p:nvSpPr>
          <p:spPr>
            <a:xfrm>
              <a:off x="562709" y="1434905"/>
              <a:ext cx="226489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b="1" dirty="0">
                  <a:solidFill>
                    <a:schemeClr val="tx1"/>
                  </a:solidFill>
                </a:rPr>
                <a:t>TIMONHA 1</a:t>
              </a:r>
            </a:p>
          </p:txBody>
        </p:sp>
      </p:grp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003C5C-56A5-3FB4-2CAC-5492E4111644}"/>
              </a:ext>
            </a:extLst>
          </p:cNvPr>
          <p:cNvSpPr txBox="1"/>
          <p:nvPr userDrawn="1"/>
        </p:nvSpPr>
        <p:spPr>
          <a:xfrm>
            <a:off x="10306594" y="6550223"/>
            <a:ext cx="1337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Fonte: SISAB</a:t>
            </a:r>
          </a:p>
        </p:txBody>
      </p:sp>
    </p:spTree>
    <p:extLst>
      <p:ext uri="{BB962C8B-B14F-4D97-AF65-F5344CB8AC3E}">
        <p14:creationId xmlns:p14="http://schemas.microsoft.com/office/powerpoint/2010/main" val="3659608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beçalho da Se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A3634DA-B385-A92B-E03E-EE4B9D3D1501}"/>
              </a:ext>
            </a:extLst>
          </p:cNvPr>
          <p:cNvSpPr/>
          <p:nvPr userDrawn="1"/>
        </p:nvSpPr>
        <p:spPr>
          <a:xfrm>
            <a:off x="1800664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1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FB527B5-99F1-5E1A-F4F0-4245FC110ED4}"/>
              </a:ext>
            </a:extLst>
          </p:cNvPr>
          <p:cNvSpPr/>
          <p:nvPr userDrawn="1"/>
        </p:nvSpPr>
        <p:spPr>
          <a:xfrm>
            <a:off x="4404750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2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2C7DA28-1657-F0B3-0FCC-055D5A63516D}"/>
              </a:ext>
            </a:extLst>
          </p:cNvPr>
          <p:cNvSpPr/>
          <p:nvPr userDrawn="1"/>
        </p:nvSpPr>
        <p:spPr>
          <a:xfrm>
            <a:off x="9612922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4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CB339D5E-A0E5-E5F6-64A4-4D99B5D2841F}"/>
              </a:ext>
            </a:extLst>
          </p:cNvPr>
          <p:cNvSpPr/>
          <p:nvPr userDrawn="1"/>
        </p:nvSpPr>
        <p:spPr>
          <a:xfrm>
            <a:off x="7008836" y="1800663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3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484A1AE9-2F20-E2A5-3ABA-5B16B4C401B6}"/>
              </a:ext>
            </a:extLst>
          </p:cNvPr>
          <p:cNvCxnSpPr/>
          <p:nvPr userDrawn="1"/>
        </p:nvCxnSpPr>
        <p:spPr>
          <a:xfrm>
            <a:off x="984738" y="2996418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98E67FF2-26B3-D138-D005-C846C9DAD9F0}"/>
              </a:ext>
            </a:extLst>
          </p:cNvPr>
          <p:cNvCxnSpPr/>
          <p:nvPr userDrawn="1"/>
        </p:nvCxnSpPr>
        <p:spPr>
          <a:xfrm>
            <a:off x="996458" y="5441852"/>
            <a:ext cx="10269416" cy="0"/>
          </a:xfrm>
          <a:prstGeom prst="line">
            <a:avLst/>
          </a:prstGeom>
          <a:ln w="381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7AB03208-FD3C-FD45-4274-A50832B54B40}"/>
              </a:ext>
            </a:extLst>
          </p:cNvPr>
          <p:cNvSpPr/>
          <p:nvPr userDrawn="1"/>
        </p:nvSpPr>
        <p:spPr>
          <a:xfrm>
            <a:off x="180066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5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B5A290D-3C79-36A3-312A-9D03D1747D5A}"/>
              </a:ext>
            </a:extLst>
          </p:cNvPr>
          <p:cNvSpPr/>
          <p:nvPr userDrawn="1"/>
        </p:nvSpPr>
        <p:spPr>
          <a:xfrm>
            <a:off x="9673884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7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8099A22F-640C-0378-4F2B-575F4489C2FB}"/>
              </a:ext>
            </a:extLst>
          </p:cNvPr>
          <p:cNvSpPr/>
          <p:nvPr userDrawn="1"/>
        </p:nvSpPr>
        <p:spPr>
          <a:xfrm>
            <a:off x="5737273" y="4253631"/>
            <a:ext cx="717453" cy="506437"/>
          </a:xfrm>
          <a:prstGeom prst="roundRect">
            <a:avLst/>
          </a:prstGeom>
          <a:noFill/>
          <a:ln w="28575">
            <a:solidFill>
              <a:srgbClr val="E3D8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333006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One column text">
    <p:bg>
      <p:bgPr>
        <a:solidFill>
          <a:srgbClr val="F0F0F0"/>
        </a:solidFill>
        <a:effectLst/>
      </p:bgPr>
    </p:bg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131936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917F2457-9805-F1C2-BF51-38CB4F6783E3}"/>
              </a:ext>
            </a:extLst>
          </p:cNvPr>
          <p:cNvCxnSpPr/>
          <p:nvPr userDrawn="1"/>
        </p:nvCxnSpPr>
        <p:spPr>
          <a:xfrm>
            <a:off x="970671" y="4178105"/>
            <a:ext cx="10269415" cy="0"/>
          </a:xfrm>
          <a:prstGeom prst="line">
            <a:avLst/>
          </a:prstGeom>
          <a:ln w="5715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oogle Shape;317;p38">
            <a:extLst>
              <a:ext uri="{FF2B5EF4-FFF2-40B4-BE49-F238E27FC236}">
                <a16:creationId xmlns:a16="http://schemas.microsoft.com/office/drawing/2014/main" id="{EAECC495-5EE0-34FA-CDDC-57A2F280FCE8}"/>
              </a:ext>
            </a:extLst>
          </p:cNvPr>
          <p:cNvGrpSpPr/>
          <p:nvPr userDrawn="1"/>
        </p:nvGrpSpPr>
        <p:grpSpPr>
          <a:xfrm>
            <a:off x="1669426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5" name="Google Shape;318;p38">
              <a:extLst>
                <a:ext uri="{FF2B5EF4-FFF2-40B4-BE49-F238E27FC236}">
                  <a16:creationId xmlns:a16="http://schemas.microsoft.com/office/drawing/2014/main" id="{CFF99171-4246-A47D-B154-F8BF6C3A8B2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316;p38">
              <a:extLst>
                <a:ext uri="{FF2B5EF4-FFF2-40B4-BE49-F238E27FC236}">
                  <a16:creationId xmlns:a16="http://schemas.microsoft.com/office/drawing/2014/main" id="{DDC3D501-24C9-00F1-F7C6-F599F904644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317;p38">
            <a:extLst>
              <a:ext uri="{FF2B5EF4-FFF2-40B4-BE49-F238E27FC236}">
                <a16:creationId xmlns:a16="http://schemas.microsoft.com/office/drawing/2014/main" id="{523CC6E4-F5F0-4B40-0AB8-A1B6A7641217}"/>
              </a:ext>
            </a:extLst>
          </p:cNvPr>
          <p:cNvGrpSpPr/>
          <p:nvPr userDrawn="1"/>
        </p:nvGrpSpPr>
        <p:grpSpPr>
          <a:xfrm>
            <a:off x="3724345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18" name="Google Shape;318;p38">
              <a:extLst>
                <a:ext uri="{FF2B5EF4-FFF2-40B4-BE49-F238E27FC236}">
                  <a16:creationId xmlns:a16="http://schemas.microsoft.com/office/drawing/2014/main" id="{3C35EE6F-4EAE-DF38-4D79-09761863B563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16;p38">
              <a:extLst>
                <a:ext uri="{FF2B5EF4-FFF2-40B4-BE49-F238E27FC236}">
                  <a16:creationId xmlns:a16="http://schemas.microsoft.com/office/drawing/2014/main" id="{E2D106F0-191D-CC43-DDD6-8F3CE4569673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oogle Shape;317;p38">
            <a:extLst>
              <a:ext uri="{FF2B5EF4-FFF2-40B4-BE49-F238E27FC236}">
                <a16:creationId xmlns:a16="http://schemas.microsoft.com/office/drawing/2014/main" id="{5E72989C-DE1F-133D-1C3F-843ED75FA2C4}"/>
              </a:ext>
            </a:extLst>
          </p:cNvPr>
          <p:cNvGrpSpPr/>
          <p:nvPr userDrawn="1"/>
        </p:nvGrpSpPr>
        <p:grpSpPr>
          <a:xfrm>
            <a:off x="5779264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1" name="Google Shape;318;p38">
              <a:extLst>
                <a:ext uri="{FF2B5EF4-FFF2-40B4-BE49-F238E27FC236}">
                  <a16:creationId xmlns:a16="http://schemas.microsoft.com/office/drawing/2014/main" id="{8B03EBA4-988D-F6B8-C254-333B9797A77F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16;p38">
              <a:extLst>
                <a:ext uri="{FF2B5EF4-FFF2-40B4-BE49-F238E27FC236}">
                  <a16:creationId xmlns:a16="http://schemas.microsoft.com/office/drawing/2014/main" id="{F0E51C7D-94E6-1764-A2D4-471DBC73B839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317;p38">
            <a:extLst>
              <a:ext uri="{FF2B5EF4-FFF2-40B4-BE49-F238E27FC236}">
                <a16:creationId xmlns:a16="http://schemas.microsoft.com/office/drawing/2014/main" id="{C6B2FA7B-6960-AF40-9EEE-53CFB6687FC4}"/>
              </a:ext>
            </a:extLst>
          </p:cNvPr>
          <p:cNvGrpSpPr/>
          <p:nvPr userDrawn="1"/>
        </p:nvGrpSpPr>
        <p:grpSpPr>
          <a:xfrm>
            <a:off x="783418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4" name="Google Shape;318;p38">
              <a:extLst>
                <a:ext uri="{FF2B5EF4-FFF2-40B4-BE49-F238E27FC236}">
                  <a16:creationId xmlns:a16="http://schemas.microsoft.com/office/drawing/2014/main" id="{EE4FFA7A-AB2E-7473-47CA-B9219BEC5DFE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16;p38">
              <a:extLst>
                <a:ext uri="{FF2B5EF4-FFF2-40B4-BE49-F238E27FC236}">
                  <a16:creationId xmlns:a16="http://schemas.microsoft.com/office/drawing/2014/main" id="{C511BEA7-239C-5388-1F84-944458D8FD5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317;p38">
            <a:extLst>
              <a:ext uri="{FF2B5EF4-FFF2-40B4-BE49-F238E27FC236}">
                <a16:creationId xmlns:a16="http://schemas.microsoft.com/office/drawing/2014/main" id="{78EBDEB6-7839-F5E3-DADE-F30CC4ACAF00}"/>
              </a:ext>
            </a:extLst>
          </p:cNvPr>
          <p:cNvGrpSpPr/>
          <p:nvPr userDrawn="1"/>
        </p:nvGrpSpPr>
        <p:grpSpPr>
          <a:xfrm>
            <a:off x="9889103" y="3861344"/>
            <a:ext cx="676176" cy="647351"/>
            <a:chOff x="7968500" y="4390966"/>
            <a:chExt cx="509400" cy="509700"/>
          </a:xfrm>
          <a:solidFill>
            <a:srgbClr val="E3D860"/>
          </a:solidFill>
        </p:grpSpPr>
        <p:sp>
          <p:nvSpPr>
            <p:cNvPr id="27" name="Google Shape;318;p38">
              <a:extLst>
                <a:ext uri="{FF2B5EF4-FFF2-40B4-BE49-F238E27FC236}">
                  <a16:creationId xmlns:a16="http://schemas.microsoft.com/office/drawing/2014/main" id="{CAF115F6-FF84-C87A-99B1-AD256A8687DA}"/>
                </a:ext>
              </a:extLst>
            </p:cNvPr>
            <p:cNvSpPr/>
            <p:nvPr/>
          </p:nvSpPr>
          <p:spPr>
            <a:xfrm>
              <a:off x="8043050" y="4465666"/>
              <a:ext cx="360300" cy="3603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16;p38">
              <a:extLst>
                <a:ext uri="{FF2B5EF4-FFF2-40B4-BE49-F238E27FC236}">
                  <a16:creationId xmlns:a16="http://schemas.microsoft.com/office/drawing/2014/main" id="{1A6EA80D-CCF1-425B-E9A5-7BD2C3B1FAC7}"/>
                </a:ext>
              </a:extLst>
            </p:cNvPr>
            <p:cNvSpPr/>
            <p:nvPr/>
          </p:nvSpPr>
          <p:spPr>
            <a:xfrm rot="2702023">
              <a:off x="8042994" y="4465716"/>
              <a:ext cx="360412" cy="360200"/>
            </a:xfrm>
            <a:prstGeom prst="mathMultiply">
              <a:avLst>
                <a:gd name="adj1" fmla="val 13156"/>
              </a:avLst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5CE92778-59AE-7ADF-567B-14D004BB4982}"/>
              </a:ext>
            </a:extLst>
          </p:cNvPr>
          <p:cNvSpPr/>
          <p:nvPr userDrawn="1"/>
        </p:nvSpPr>
        <p:spPr>
          <a:xfrm>
            <a:off x="1622989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1</a:t>
            </a: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2C733CA4-E4F6-8F93-A0BA-4F84041B5F43}"/>
              </a:ext>
            </a:extLst>
          </p:cNvPr>
          <p:cNvSpPr/>
          <p:nvPr userDrawn="1"/>
        </p:nvSpPr>
        <p:spPr>
          <a:xfrm>
            <a:off x="984266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5</a:t>
            </a: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69D22CED-06DF-5902-049F-A34BCB8974A3}"/>
              </a:ext>
            </a:extLst>
          </p:cNvPr>
          <p:cNvSpPr/>
          <p:nvPr userDrawn="1"/>
        </p:nvSpPr>
        <p:spPr>
          <a:xfrm>
            <a:off x="3677908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2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9B3F7EB8-34BB-7EEE-44E1-1E30608BD957}"/>
              </a:ext>
            </a:extLst>
          </p:cNvPr>
          <p:cNvSpPr/>
          <p:nvPr userDrawn="1"/>
        </p:nvSpPr>
        <p:spPr>
          <a:xfrm>
            <a:off x="5732827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3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CC0D6863-25FA-8AD3-506D-187B85A6D4E2}"/>
              </a:ext>
            </a:extLst>
          </p:cNvPr>
          <p:cNvSpPr/>
          <p:nvPr userDrawn="1"/>
        </p:nvSpPr>
        <p:spPr>
          <a:xfrm>
            <a:off x="7787746" y="2581828"/>
            <a:ext cx="769051" cy="844062"/>
          </a:xfrm>
          <a:prstGeom prst="round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latin typeface="+mj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8748973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8A1E392-DDA0-5DA9-020E-3139753FF2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8866"/>
          <a:stretch/>
        </p:blipFill>
        <p:spPr>
          <a:xfrm>
            <a:off x="-1" y="2474653"/>
            <a:ext cx="1969477" cy="4383348"/>
          </a:xfrm>
          <a:prstGeom prst="rect">
            <a:avLst/>
          </a:prstGeom>
        </p:spPr>
      </p:pic>
      <p:sp>
        <p:nvSpPr>
          <p:cNvPr id="10" name="Google Shape;172;p24">
            <a:extLst>
              <a:ext uri="{FF2B5EF4-FFF2-40B4-BE49-F238E27FC236}">
                <a16:creationId xmlns:a16="http://schemas.microsoft.com/office/drawing/2014/main" id="{7E70A9D9-29F7-C2A5-A324-C3C47D67FB6C}"/>
              </a:ext>
            </a:extLst>
          </p:cNvPr>
          <p:cNvSpPr/>
          <p:nvPr userDrawn="1"/>
        </p:nvSpPr>
        <p:spPr>
          <a:xfrm rot="5400000">
            <a:off x="9575567" y="646198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7620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FA4CC94-0273-819E-0DC0-50F143A63C9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54343" y="1303017"/>
            <a:ext cx="10026751" cy="501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1540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EB89D47-9611-99CB-C13D-198E33762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38" y="2918301"/>
            <a:ext cx="2116771" cy="2227348"/>
          </a:xfrm>
          <a:prstGeom prst="ellipse">
            <a:avLst/>
          </a:prstGeom>
          <a:noFill/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302CC85-DC4D-D716-4C9B-B93682DAC18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56" y="177376"/>
            <a:ext cx="2116771" cy="2227348"/>
          </a:xfrm>
          <a:prstGeom prst="ellipse">
            <a:avLst/>
          </a:prstGeom>
          <a:noFill/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C9AB81BA-EC10-D24F-4D98-FB7956BBD605}"/>
              </a:ext>
            </a:extLst>
          </p:cNvPr>
          <p:cNvSpPr/>
          <p:nvPr userDrawn="1"/>
        </p:nvSpPr>
        <p:spPr>
          <a:xfrm>
            <a:off x="11695362" y="6000750"/>
            <a:ext cx="1068138" cy="1314450"/>
          </a:xfrm>
          <a:prstGeom prst="ellipse">
            <a:avLst/>
          </a:prstGeom>
          <a:solidFill>
            <a:srgbClr val="FFC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8688286-5ABD-8CE3-2FA0-0A642E61AC03}"/>
              </a:ext>
            </a:extLst>
          </p:cNvPr>
          <p:cNvGrpSpPr/>
          <p:nvPr userDrawn="1"/>
        </p:nvGrpSpPr>
        <p:grpSpPr>
          <a:xfrm>
            <a:off x="1039299" y="274264"/>
            <a:ext cx="3630147" cy="1654352"/>
            <a:chOff x="4343725" y="3409350"/>
            <a:chExt cx="3630147" cy="1654352"/>
          </a:xfrm>
        </p:grpSpPr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21230AF3-6697-625D-457D-3A9984C5EB20}"/>
                </a:ext>
              </a:extLst>
            </p:cNvPr>
            <p:cNvSpPr txBox="1"/>
            <p:nvPr userDrawn="1"/>
          </p:nvSpPr>
          <p:spPr>
            <a:xfrm>
              <a:off x="4493771" y="3409350"/>
              <a:ext cx="33300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6000" b="1" spc="300" dirty="0"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68A3976-3BED-D4A9-6F1B-859CF56E3F9D}"/>
                </a:ext>
              </a:extLst>
            </p:cNvPr>
            <p:cNvSpPr txBox="1"/>
            <p:nvPr userDrawn="1"/>
          </p:nvSpPr>
          <p:spPr>
            <a:xfrm>
              <a:off x="4343725" y="4149582"/>
              <a:ext cx="36301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600" b="1" spc="0" dirty="0"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7EFDDE6E-7DB0-DD28-8E17-86EB8D9FB663}"/>
                </a:ext>
              </a:extLst>
            </p:cNvPr>
            <p:cNvSpPr txBox="1"/>
            <p:nvPr userDrawn="1"/>
          </p:nvSpPr>
          <p:spPr>
            <a:xfrm>
              <a:off x="4343725" y="4602037"/>
              <a:ext cx="36301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400" b="1" spc="0" dirty="0"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22DA09C-D32E-D5A1-EA96-1845E566A7DF}"/>
              </a:ext>
            </a:extLst>
          </p:cNvPr>
          <p:cNvSpPr/>
          <p:nvPr userDrawn="1"/>
        </p:nvSpPr>
        <p:spPr>
          <a:xfrm>
            <a:off x="0" y="0"/>
            <a:ext cx="947624" cy="1498105"/>
          </a:xfrm>
          <a:custGeom>
            <a:avLst/>
            <a:gdLst>
              <a:gd name="connsiteX0" fmla="*/ 0 w 947624"/>
              <a:gd name="connsiteY0" fmla="*/ 0 h 1498105"/>
              <a:gd name="connsiteX1" fmla="*/ 947624 w 947624"/>
              <a:gd name="connsiteY1" fmla="*/ 0 h 1498105"/>
              <a:gd name="connsiteX2" fmla="*/ 184301 w 947624"/>
              <a:gd name="connsiteY2" fmla="*/ 1498105 h 1498105"/>
              <a:gd name="connsiteX3" fmla="*/ 0 w 947624"/>
              <a:gd name="connsiteY3" fmla="*/ 1259730 h 1498105"/>
              <a:gd name="connsiteX4" fmla="*/ 0 w 947624"/>
              <a:gd name="connsiteY4" fmla="*/ 0 h 1498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47624" h="1498105">
                <a:moveTo>
                  <a:pt x="0" y="0"/>
                </a:moveTo>
                <a:lnTo>
                  <a:pt x="947624" y="0"/>
                </a:lnTo>
                <a:lnTo>
                  <a:pt x="184301" y="1498105"/>
                </a:lnTo>
                <a:lnTo>
                  <a:pt x="0" y="125973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EF3E9F1-DE1F-61BC-E206-8B6C3C34536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167" y="0"/>
            <a:ext cx="2891970" cy="20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375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spaço Reservado para Imagem 16">
            <a:extLst>
              <a:ext uri="{FF2B5EF4-FFF2-40B4-BE49-F238E27FC236}">
                <a16:creationId xmlns:a16="http://schemas.microsoft.com/office/drawing/2014/main" id="{D0919E96-8A62-4E76-E7FA-7A7899380BE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514975" y="1323975"/>
            <a:ext cx="4210050" cy="4210050"/>
          </a:xfrm>
          <a:custGeom>
            <a:avLst/>
            <a:gdLst>
              <a:gd name="connsiteX0" fmla="*/ 2105025 w 4210050"/>
              <a:gd name="connsiteY0" fmla="*/ 0 h 4210050"/>
              <a:gd name="connsiteX1" fmla="*/ 4210050 w 4210050"/>
              <a:gd name="connsiteY1" fmla="*/ 2105025 h 4210050"/>
              <a:gd name="connsiteX2" fmla="*/ 2105025 w 4210050"/>
              <a:gd name="connsiteY2" fmla="*/ 4210050 h 4210050"/>
              <a:gd name="connsiteX3" fmla="*/ 0 w 4210050"/>
              <a:gd name="connsiteY3" fmla="*/ 2105025 h 4210050"/>
              <a:gd name="connsiteX4" fmla="*/ 2105025 w 4210050"/>
              <a:gd name="connsiteY4" fmla="*/ 0 h 421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10050" h="4210050">
                <a:moveTo>
                  <a:pt x="2105025" y="0"/>
                </a:moveTo>
                <a:cubicBezTo>
                  <a:pt x="3267598" y="0"/>
                  <a:pt x="4210050" y="942452"/>
                  <a:pt x="4210050" y="2105025"/>
                </a:cubicBezTo>
                <a:cubicBezTo>
                  <a:pt x="4210050" y="3267598"/>
                  <a:pt x="3267598" y="4210050"/>
                  <a:pt x="2105025" y="4210050"/>
                </a:cubicBezTo>
                <a:cubicBezTo>
                  <a:pt x="942452" y="4210050"/>
                  <a:pt x="0" y="3267598"/>
                  <a:pt x="0" y="2105025"/>
                </a:cubicBezTo>
                <a:cubicBezTo>
                  <a:pt x="0" y="942452"/>
                  <a:pt x="942452" y="0"/>
                  <a:pt x="210502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95115924-3622-3D0F-6271-AE0BD3ED3B51}"/>
              </a:ext>
            </a:extLst>
          </p:cNvPr>
          <p:cNvSpPr/>
          <p:nvPr userDrawn="1"/>
        </p:nvSpPr>
        <p:spPr>
          <a:xfrm>
            <a:off x="7505700" y="-19050"/>
            <a:ext cx="4686300" cy="6877050"/>
          </a:xfrm>
          <a:custGeom>
            <a:avLst/>
            <a:gdLst>
              <a:gd name="connsiteX0" fmla="*/ 1387392 w 4686300"/>
              <a:gd name="connsiteY0" fmla="*/ 0 h 6877050"/>
              <a:gd name="connsiteX1" fmla="*/ 4686300 w 4686300"/>
              <a:gd name="connsiteY1" fmla="*/ 19050 h 6877050"/>
              <a:gd name="connsiteX2" fmla="*/ 4686300 w 4686300"/>
              <a:gd name="connsiteY2" fmla="*/ 6877050 h 6877050"/>
              <a:gd name="connsiteX3" fmla="*/ 0 w 4686300"/>
              <a:gd name="connsiteY3" fmla="*/ 6877050 h 6877050"/>
              <a:gd name="connsiteX4" fmla="*/ 224807 w 4686300"/>
              <a:gd name="connsiteY4" fmla="*/ 5762722 h 6877050"/>
              <a:gd name="connsiteX5" fmla="*/ 277674 w 4686300"/>
              <a:gd name="connsiteY5" fmla="*/ 5760053 h 6877050"/>
              <a:gd name="connsiteX6" fmla="*/ 2381250 w 4686300"/>
              <a:gd name="connsiteY6" fmla="*/ 3429000 h 6877050"/>
              <a:gd name="connsiteX7" fmla="*/ 1154984 w 4686300"/>
              <a:gd name="connsiteY7" fmla="*/ 1368656 h 6877050"/>
              <a:gd name="connsiteX8" fmla="*/ 1115148 w 4686300"/>
              <a:gd name="connsiteY8" fmla="*/ 1349465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86300" h="6877050">
                <a:moveTo>
                  <a:pt x="1387392" y="0"/>
                </a:moveTo>
                <a:lnTo>
                  <a:pt x="4686300" y="19050"/>
                </a:lnTo>
                <a:lnTo>
                  <a:pt x="4686300" y="6877050"/>
                </a:lnTo>
                <a:lnTo>
                  <a:pt x="0" y="6877050"/>
                </a:lnTo>
                <a:lnTo>
                  <a:pt x="224807" y="5762722"/>
                </a:lnTo>
                <a:lnTo>
                  <a:pt x="277674" y="5760053"/>
                </a:lnTo>
                <a:cubicBezTo>
                  <a:pt x="1459221" y="5640060"/>
                  <a:pt x="2381250" y="4642206"/>
                  <a:pt x="2381250" y="3429000"/>
                </a:cubicBezTo>
                <a:cubicBezTo>
                  <a:pt x="2381250" y="2539316"/>
                  <a:pt x="1885403" y="1765443"/>
                  <a:pt x="1154984" y="1368656"/>
                </a:cubicBezTo>
                <a:lnTo>
                  <a:pt x="1115148" y="1349465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30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 p14:presetBounceEnd="48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  <p:bldP spid="14" grpId="0" animBg="1"/>
        </p:bldLst>
      </p:timing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FF416146-E7FA-B149-6DB4-C6B90D009A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9710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6522DD-859F-34AB-3F4D-2A2939A51FF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95944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  <p:sp>
        <p:nvSpPr>
          <p:cNvPr id="4" name="Espaço Reservado para Imagem 3">
            <a:extLst>
              <a:ext uri="{FF2B5EF4-FFF2-40B4-BE49-F238E27FC236}">
                <a16:creationId xmlns:a16="http://schemas.microsoft.com/office/drawing/2014/main" id="{9F6159FD-EAEC-63AC-73BA-37C6A0E38CD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12178" y="1645921"/>
            <a:ext cx="3148152" cy="4441370"/>
          </a:xfrm>
          <a:custGeom>
            <a:avLst/>
            <a:gdLst>
              <a:gd name="connsiteX0" fmla="*/ 0 w 3148152"/>
              <a:gd name="connsiteY0" fmla="*/ 0 h 4441370"/>
              <a:gd name="connsiteX1" fmla="*/ 2623450 w 3148152"/>
              <a:gd name="connsiteY1" fmla="*/ 0 h 4441370"/>
              <a:gd name="connsiteX2" fmla="*/ 3148152 w 3148152"/>
              <a:gd name="connsiteY2" fmla="*/ 524702 h 4441370"/>
              <a:gd name="connsiteX3" fmla="*/ 3148152 w 3148152"/>
              <a:gd name="connsiteY3" fmla="*/ 4441370 h 4441370"/>
              <a:gd name="connsiteX4" fmla="*/ 524702 w 3148152"/>
              <a:gd name="connsiteY4" fmla="*/ 4441370 h 4441370"/>
              <a:gd name="connsiteX5" fmla="*/ 0 w 3148152"/>
              <a:gd name="connsiteY5" fmla="*/ 3916668 h 4441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48152" h="4441370">
                <a:moveTo>
                  <a:pt x="0" y="0"/>
                </a:moveTo>
                <a:lnTo>
                  <a:pt x="2623450" y="0"/>
                </a:lnTo>
                <a:cubicBezTo>
                  <a:pt x="2913235" y="0"/>
                  <a:pt x="3148152" y="234917"/>
                  <a:pt x="3148152" y="524702"/>
                </a:cubicBezTo>
                <a:lnTo>
                  <a:pt x="3148152" y="4441370"/>
                </a:lnTo>
                <a:lnTo>
                  <a:pt x="524702" y="4441370"/>
                </a:lnTo>
                <a:cubicBezTo>
                  <a:pt x="234917" y="4441370"/>
                  <a:pt x="0" y="4206453"/>
                  <a:pt x="0" y="3916668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5848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19191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5963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mparação">
    <p:bg>
      <p:bgPr>
        <a:solidFill>
          <a:srgbClr val="E3D8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148BBE62-BE55-E10F-DEA0-52BB596DF6DB}"/>
              </a:ext>
            </a:extLst>
          </p:cNvPr>
          <p:cNvSpPr/>
          <p:nvPr userDrawn="1"/>
        </p:nvSpPr>
        <p:spPr>
          <a:xfrm>
            <a:off x="209550" y="123825"/>
            <a:ext cx="11772900" cy="6610350"/>
          </a:xfrm>
          <a:prstGeom prst="roundRect">
            <a:avLst>
              <a:gd name="adj" fmla="val 4131"/>
            </a:avLst>
          </a:prstGeom>
          <a:solidFill>
            <a:srgbClr val="F0F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885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solidFill>
          <a:srgbClr val="19191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Imagem 10">
            <a:extLst>
              <a:ext uri="{FF2B5EF4-FFF2-40B4-BE49-F238E27FC236}">
                <a16:creationId xmlns:a16="http://schemas.microsoft.com/office/drawing/2014/main" id="{2EC4E027-9232-4563-5A3A-FF2FCADF3BD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2542" y="2222695"/>
            <a:ext cx="11966916" cy="4375053"/>
          </a:xfrm>
          <a:custGeom>
            <a:avLst/>
            <a:gdLst>
              <a:gd name="connsiteX0" fmla="*/ 579132 w 11966916"/>
              <a:gd name="connsiteY0" fmla="*/ 0 h 3474720"/>
              <a:gd name="connsiteX1" fmla="*/ 11966916 w 11966916"/>
              <a:gd name="connsiteY1" fmla="*/ 0 h 3474720"/>
              <a:gd name="connsiteX2" fmla="*/ 11966916 w 11966916"/>
              <a:gd name="connsiteY2" fmla="*/ 2895588 h 3474720"/>
              <a:gd name="connsiteX3" fmla="*/ 11387784 w 11966916"/>
              <a:gd name="connsiteY3" fmla="*/ 3474720 h 3474720"/>
              <a:gd name="connsiteX4" fmla="*/ 158869 w 11966916"/>
              <a:gd name="connsiteY4" fmla="*/ 3474720 h 3474720"/>
              <a:gd name="connsiteX5" fmla="*/ 0 w 11966916"/>
              <a:gd name="connsiteY5" fmla="*/ 1227090 h 3474720"/>
              <a:gd name="connsiteX6" fmla="*/ 0 w 11966916"/>
              <a:gd name="connsiteY6" fmla="*/ 579132 h 3474720"/>
              <a:gd name="connsiteX7" fmla="*/ 579132 w 11966916"/>
              <a:gd name="connsiteY7" fmla="*/ 0 h 3474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966916" h="3474720">
                <a:moveTo>
                  <a:pt x="579132" y="0"/>
                </a:moveTo>
                <a:lnTo>
                  <a:pt x="11966916" y="0"/>
                </a:lnTo>
                <a:lnTo>
                  <a:pt x="11966916" y="2895588"/>
                </a:lnTo>
                <a:cubicBezTo>
                  <a:pt x="11966916" y="3215434"/>
                  <a:pt x="11707630" y="3474720"/>
                  <a:pt x="11387784" y="3474720"/>
                </a:cubicBezTo>
                <a:lnTo>
                  <a:pt x="158869" y="3474720"/>
                </a:lnTo>
                <a:lnTo>
                  <a:pt x="0" y="1227090"/>
                </a:lnTo>
                <a:lnTo>
                  <a:pt x="0" y="579132"/>
                </a:lnTo>
                <a:cubicBezTo>
                  <a:pt x="0" y="259286"/>
                  <a:pt x="259286" y="0"/>
                  <a:pt x="57913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307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FA97C80-85E7-AC88-0162-757C2FB2B85B}"/>
              </a:ext>
            </a:extLst>
          </p:cNvPr>
          <p:cNvSpPr/>
          <p:nvPr userDrawn="1"/>
        </p:nvSpPr>
        <p:spPr>
          <a:xfrm>
            <a:off x="7437120" y="1536895"/>
            <a:ext cx="4754880" cy="3784210"/>
          </a:xfrm>
          <a:prstGeom prst="rect">
            <a:avLst/>
          </a:prstGeom>
          <a:solidFill>
            <a:srgbClr val="E3D86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435DB02C-EB2D-E96D-4B0B-3D3EAF0ADB0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82486" y="1716256"/>
            <a:ext cx="4609514" cy="3784211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355C99B-4546-32B2-61D9-D0FC54051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A56E1C"/>
              </a:clrFrom>
              <a:clrTo>
                <a:srgbClr val="A56E1C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7840" y="306551"/>
            <a:ext cx="998806" cy="1050982"/>
          </a:xfrm>
          <a:prstGeom prst="ellipse">
            <a:avLst/>
          </a:prstGeom>
          <a:solidFill>
            <a:srgbClr val="000000"/>
          </a:solidFill>
          <a:effectLst>
            <a:outerShdw blurRad="50800" dist="50800" dir="5400000" algn="ctr" rotWithShape="0">
              <a:srgbClr val="000000"/>
            </a:outerShdw>
          </a:effectLst>
        </p:spPr>
      </p:pic>
      <p:grpSp>
        <p:nvGrpSpPr>
          <p:cNvPr id="18" name="Agrupar 17">
            <a:extLst>
              <a:ext uri="{FF2B5EF4-FFF2-40B4-BE49-F238E27FC236}">
                <a16:creationId xmlns:a16="http://schemas.microsoft.com/office/drawing/2014/main" id="{D034E780-CB05-321C-748E-D7153535B858}"/>
              </a:ext>
            </a:extLst>
          </p:cNvPr>
          <p:cNvGrpSpPr/>
          <p:nvPr userDrawn="1"/>
        </p:nvGrpSpPr>
        <p:grpSpPr>
          <a:xfrm>
            <a:off x="9977824" y="5744311"/>
            <a:ext cx="1943052" cy="923331"/>
            <a:chOff x="9977824" y="5744311"/>
            <a:chExt cx="1943052" cy="923331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B41330E9-EA56-E2BE-2E12-D0A4E4B95ABC}"/>
                </a:ext>
              </a:extLst>
            </p:cNvPr>
            <p:cNvSpPr txBox="1"/>
            <p:nvPr userDrawn="1"/>
          </p:nvSpPr>
          <p:spPr>
            <a:xfrm>
              <a:off x="10076300" y="5744311"/>
              <a:ext cx="179300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3000" b="1" spc="300" dirty="0">
                  <a:solidFill>
                    <a:srgbClr val="E3D860"/>
                  </a:solidFill>
                  <a:latin typeface="Rawline Black" panose="00000A00000000000000" pitchFamily="2" charset="0"/>
                </a:rPr>
                <a:t>BRASIL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F69B202B-E637-7472-201A-49370EEB35FC}"/>
                </a:ext>
              </a:extLst>
            </p:cNvPr>
            <p:cNvSpPr txBox="1"/>
            <p:nvPr userDrawn="1"/>
          </p:nvSpPr>
          <p:spPr>
            <a:xfrm>
              <a:off x="10118504" y="6159810"/>
              <a:ext cx="16335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b="1" spc="0" dirty="0">
                  <a:solidFill>
                    <a:srgbClr val="E3D860"/>
                  </a:solidFill>
                  <a:latin typeface="Rawline Black" panose="00000A00000000000000" pitchFamily="2" charset="0"/>
                </a:rPr>
                <a:t>SORRIDENTE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2104EA1-A0C6-F9E4-7EF3-BBB31F65BE86}"/>
                </a:ext>
              </a:extLst>
            </p:cNvPr>
            <p:cNvSpPr txBox="1"/>
            <p:nvPr userDrawn="1"/>
          </p:nvSpPr>
          <p:spPr>
            <a:xfrm>
              <a:off x="9977824" y="6390643"/>
              <a:ext cx="194305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b="1" spc="0" dirty="0">
                  <a:solidFill>
                    <a:srgbClr val="E3D860"/>
                  </a:solidFill>
                  <a:latin typeface="Rawline Light" panose="00000400000000000000" pitchFamily="2" charset="0"/>
                </a:rPr>
                <a:t>Saúde Bucal no SUS</a:t>
              </a:r>
            </a:p>
          </p:txBody>
        </p:sp>
      </p:grpSp>
      <p:pic>
        <p:nvPicPr>
          <p:cNvPr id="19" name="Imagem 18">
            <a:extLst>
              <a:ext uri="{FF2B5EF4-FFF2-40B4-BE49-F238E27FC236}">
                <a16:creationId xmlns:a16="http://schemas.microsoft.com/office/drawing/2014/main" id="{1051CA73-6306-9EED-0F64-B3E9107F24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941" y="5567243"/>
            <a:ext cx="1633563" cy="118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201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e Tí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9186" y="674688"/>
            <a:ext cx="5576815" cy="5459412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93186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e Título">
    <p:bg>
      <p:bgPr>
        <a:solidFill>
          <a:srgbClr val="F0F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53C03F82-3E1F-992B-670B-F1A2D9DA507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25084" y="222069"/>
            <a:ext cx="4582048" cy="6426925"/>
          </a:xfrm>
          <a:custGeom>
            <a:avLst/>
            <a:gdLst>
              <a:gd name="connsiteX0" fmla="*/ 463618 w 5576815"/>
              <a:gd name="connsiteY0" fmla="*/ 0 h 5459412"/>
              <a:gd name="connsiteX1" fmla="*/ 5576815 w 5576815"/>
              <a:gd name="connsiteY1" fmla="*/ 0 h 5459412"/>
              <a:gd name="connsiteX2" fmla="*/ 5576815 w 5576815"/>
              <a:gd name="connsiteY2" fmla="*/ 4871435 h 5459412"/>
              <a:gd name="connsiteX3" fmla="*/ 5418073 w 5576815"/>
              <a:gd name="connsiteY3" fmla="*/ 5391121 h 5459412"/>
              <a:gd name="connsiteX4" fmla="*/ 5361728 w 5576815"/>
              <a:gd name="connsiteY4" fmla="*/ 5459412 h 5459412"/>
              <a:gd name="connsiteX5" fmla="*/ 0 w 5576815"/>
              <a:gd name="connsiteY5" fmla="*/ 5459412 h 5459412"/>
              <a:gd name="connsiteX6" fmla="*/ 0 w 5576815"/>
              <a:gd name="connsiteY6" fmla="*/ 803440 h 5459412"/>
              <a:gd name="connsiteX7" fmla="*/ 409803 w 5576815"/>
              <a:gd name="connsiteY7" fmla="*/ 32694 h 5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76815" h="5459412">
                <a:moveTo>
                  <a:pt x="463618" y="0"/>
                </a:moveTo>
                <a:lnTo>
                  <a:pt x="5576815" y="0"/>
                </a:lnTo>
                <a:lnTo>
                  <a:pt x="5576815" y="4871435"/>
                </a:lnTo>
                <a:cubicBezTo>
                  <a:pt x="5576815" y="5063938"/>
                  <a:pt x="5518295" y="5242774"/>
                  <a:pt x="5418073" y="5391121"/>
                </a:cubicBezTo>
                <a:lnTo>
                  <a:pt x="5361728" y="5459412"/>
                </a:lnTo>
                <a:lnTo>
                  <a:pt x="0" y="5459412"/>
                </a:lnTo>
                <a:lnTo>
                  <a:pt x="0" y="803440"/>
                </a:lnTo>
                <a:cubicBezTo>
                  <a:pt x="0" y="482601"/>
                  <a:pt x="162557" y="199730"/>
                  <a:pt x="409803" y="3269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7395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0705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1" r:id="rId3"/>
    <p:sldLayoutId id="2147483660" r:id="rId4"/>
    <p:sldLayoutId id="2147483678" r:id="rId5"/>
    <p:sldLayoutId id="2147483655" r:id="rId6"/>
    <p:sldLayoutId id="2147483657" r:id="rId7"/>
    <p:sldLayoutId id="2147483664" r:id="rId8"/>
    <p:sldLayoutId id="2147483677" r:id="rId9"/>
    <p:sldLayoutId id="2147483665" r:id="rId10"/>
    <p:sldLayoutId id="2147483676" r:id="rId11"/>
    <p:sldLayoutId id="2147483666" r:id="rId12"/>
    <p:sldLayoutId id="2147483675" r:id="rId13"/>
    <p:sldLayoutId id="2147483668" r:id="rId14"/>
    <p:sldLayoutId id="2147483669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1126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Relationship Id="rId9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3ABAA45D-AB30-16C6-2A67-F48990F7155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9" r="15949"/>
          <a:stretch>
            <a:fillRect/>
          </a:stretch>
        </p:blipFill>
        <p:spPr>
          <a:xfrm>
            <a:off x="519186" y="674687"/>
            <a:ext cx="5303183" cy="5191541"/>
          </a:xfrm>
        </p:spPr>
      </p:pic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752A6F96-6BB1-583C-2FC8-436D188A276F}"/>
              </a:ext>
            </a:extLst>
          </p:cNvPr>
          <p:cNvSpPr/>
          <p:nvPr/>
        </p:nvSpPr>
        <p:spPr>
          <a:xfrm>
            <a:off x="295422" y="548641"/>
            <a:ext cx="5669280" cy="5634672"/>
          </a:xfrm>
          <a:prstGeom prst="round2Diag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44B5D6-B051-D83A-F3B6-917C2C83AF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672"/>
          <a:stretch/>
        </p:blipFill>
        <p:spPr>
          <a:xfrm>
            <a:off x="0" y="323056"/>
            <a:ext cx="4754880" cy="725487"/>
          </a:xfrm>
          <a:prstGeom prst="rect">
            <a:avLst/>
          </a:prstGeom>
        </p:spPr>
      </p:pic>
      <p:sp>
        <p:nvSpPr>
          <p:cNvPr id="8" name="Google Shape;188;p28">
            <a:extLst>
              <a:ext uri="{FF2B5EF4-FFF2-40B4-BE49-F238E27FC236}">
                <a16:creationId xmlns:a16="http://schemas.microsoft.com/office/drawing/2014/main" id="{A95DE0AA-152F-0066-A199-11D2CBEBB1E9}"/>
              </a:ext>
            </a:extLst>
          </p:cNvPr>
          <p:cNvSpPr txBox="1">
            <a:spLocks/>
          </p:cNvSpPr>
          <p:nvPr/>
        </p:nvSpPr>
        <p:spPr>
          <a:xfrm>
            <a:off x="1588539" y="1785338"/>
            <a:ext cx="8579304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dirty="0">
                <a:solidFill>
                  <a:srgbClr val="E3D860"/>
                </a:solidFill>
                <a:latin typeface="+mn-lt"/>
              </a:rPr>
              <a:t>Indicadores de desempenho</a:t>
            </a:r>
            <a:r>
              <a:rPr lang="en-US" dirty="0">
                <a:solidFill>
                  <a:srgbClr val="E3D860"/>
                </a:solidFill>
              </a:rPr>
              <a:t> </a:t>
            </a:r>
            <a:r>
              <a:rPr lang="en-US" dirty="0">
                <a:solidFill>
                  <a:schemeClr val="lt1"/>
                </a:solidFill>
              </a:rPr>
              <a:t>Equipes de Saúde Bucal  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410D0E98-E97D-7AA7-DC94-6DE3BB0FCB41}"/>
              </a:ext>
            </a:extLst>
          </p:cNvPr>
          <p:cNvGrpSpPr/>
          <p:nvPr/>
        </p:nvGrpSpPr>
        <p:grpSpPr>
          <a:xfrm>
            <a:off x="8566645" y="323055"/>
            <a:ext cx="1854996" cy="1367477"/>
            <a:chOff x="1391094" y="4669224"/>
            <a:chExt cx="2271434" cy="1714363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1D1227A-79F4-5CD5-6E74-5AA0DD994841}"/>
                </a:ext>
              </a:extLst>
            </p:cNvPr>
            <p:cNvSpPr txBox="1"/>
            <p:nvPr/>
          </p:nvSpPr>
          <p:spPr>
            <a:xfrm>
              <a:off x="1391094" y="5573302"/>
              <a:ext cx="2271434" cy="810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dirty="0">
                  <a:solidFill>
                    <a:srgbClr val="FFCF00"/>
                  </a:solidFill>
                </a:rPr>
                <a:t>Granja – Ceará</a:t>
              </a:r>
            </a:p>
            <a:p>
              <a:pPr algn="ctr"/>
              <a:r>
                <a:rPr lang="pt-BR" dirty="0">
                  <a:solidFill>
                    <a:srgbClr val="FFCF00"/>
                  </a:solidFill>
                </a:rPr>
                <a:t>2023</a:t>
              </a:r>
            </a:p>
          </p:txBody>
        </p:sp>
        <p:pic>
          <p:nvPicPr>
            <p:cNvPr id="11" name="Imagem 10">
              <a:extLst>
                <a:ext uri="{FF2B5EF4-FFF2-40B4-BE49-F238E27FC236}">
                  <a16:creationId xmlns:a16="http://schemas.microsoft.com/office/drawing/2014/main" id="{6F7B7909-2EA1-8FB9-A3F0-05F16FCB8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7213" y="4669224"/>
              <a:ext cx="859195" cy="904078"/>
            </a:xfrm>
            <a:prstGeom prst="ellipse">
              <a:avLst/>
            </a:prstGeom>
          </p:spPr>
        </p:pic>
      </p:grpSp>
      <p:pic>
        <p:nvPicPr>
          <p:cNvPr id="12" name="Imagem 11">
            <a:extLst>
              <a:ext uri="{FF2B5EF4-FFF2-40B4-BE49-F238E27FC236}">
                <a16:creationId xmlns:a16="http://schemas.microsoft.com/office/drawing/2014/main" id="{5736813B-682D-B745-25F0-5C3314F2C5C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92" t="26579" r="36769" b="20703"/>
          <a:stretch/>
        </p:blipFill>
        <p:spPr>
          <a:xfrm>
            <a:off x="8896267" y="4978097"/>
            <a:ext cx="1195753" cy="141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32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368F62D-B1CA-3BBD-D995-A1AFAF0A5540}"/>
              </a:ext>
            </a:extLst>
          </p:cNvPr>
          <p:cNvSpPr txBox="1"/>
          <p:nvPr/>
        </p:nvSpPr>
        <p:spPr>
          <a:xfrm>
            <a:off x="433857" y="273781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</a:rPr>
              <a:t>Indicadores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6E13C3-CC70-1F03-94AA-2EA1E14746B7}"/>
              </a:ext>
            </a:extLst>
          </p:cNvPr>
          <p:cNvSpPr txBox="1"/>
          <p:nvPr/>
        </p:nvSpPr>
        <p:spPr>
          <a:xfrm>
            <a:off x="335381" y="735446"/>
            <a:ext cx="339708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E3D860"/>
                </a:solidFill>
                <a:latin typeface="+mj-lt"/>
              </a:rPr>
              <a:t>Ampliados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7415EC-D2D0-9C12-353E-FE4AB29142B1}"/>
              </a:ext>
            </a:extLst>
          </p:cNvPr>
          <p:cNvSpPr txBox="1"/>
          <p:nvPr/>
        </p:nvSpPr>
        <p:spPr>
          <a:xfrm>
            <a:off x="2243622" y="3967089"/>
            <a:ext cx="2585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+mj-lt"/>
              </a:rPr>
              <a:t>5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indicadores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2CAFFE-59D9-17EC-5352-85E0408283BA}"/>
              </a:ext>
            </a:extLst>
          </p:cNvPr>
          <p:cNvSpPr txBox="1"/>
          <p:nvPr/>
        </p:nvSpPr>
        <p:spPr>
          <a:xfrm>
            <a:off x="5110341" y="2304756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246,00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unitário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1D6C5F-821C-500F-F242-490B3C65E9CC}"/>
              </a:ext>
            </a:extLst>
          </p:cNvPr>
          <p:cNvSpPr txBox="1"/>
          <p:nvPr/>
        </p:nvSpPr>
        <p:spPr>
          <a:xfrm>
            <a:off x="8243322" y="3967089"/>
            <a:ext cx="27879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1.231,00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global</a:t>
            </a:r>
          </a:p>
        </p:txBody>
      </p:sp>
    </p:spTree>
    <p:extLst>
      <p:ext uri="{BB962C8B-B14F-4D97-AF65-F5344CB8AC3E}">
        <p14:creationId xmlns:p14="http://schemas.microsoft.com/office/powerpoint/2010/main" val="3526710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8548038E-9C92-A7C6-4E11-A3B34E81167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38683E4-6085-2764-6AE0-59E6443E7606}"/>
              </a:ext>
            </a:extLst>
          </p:cNvPr>
          <p:cNvSpPr txBox="1"/>
          <p:nvPr/>
        </p:nvSpPr>
        <p:spPr>
          <a:xfrm>
            <a:off x="1134193" y="1076825"/>
            <a:ext cx="42867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Estratégicos</a:t>
            </a:r>
          </a:p>
        </p:txBody>
      </p:sp>
      <p:pic>
        <p:nvPicPr>
          <p:cNvPr id="7" name="Gráfico 6" descr="Adicionar">
            <a:extLst>
              <a:ext uri="{FF2B5EF4-FFF2-40B4-BE49-F238E27FC236}">
                <a16:creationId xmlns:a16="http://schemas.microsoft.com/office/drawing/2014/main" id="{C2F570A1-5904-EAC2-40DB-1970B105F8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22570" y="1911170"/>
            <a:ext cx="709997" cy="70999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E0884A-14C4-03CC-AFBD-6C5B69A3287A}"/>
              </a:ext>
            </a:extLst>
          </p:cNvPr>
          <p:cNvSpPr txBox="1"/>
          <p:nvPr/>
        </p:nvSpPr>
        <p:spPr>
          <a:xfrm>
            <a:off x="1433954" y="2624515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rgbClr val="E3D860"/>
                </a:solidFill>
                <a:latin typeface="+mj-lt"/>
              </a:defRPr>
            </a:lvl1pPr>
          </a:lstStyle>
          <a:p>
            <a:r>
              <a:rPr lang="pt-BR" sz="4800" dirty="0"/>
              <a:t>Ampliados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7D9B10E-B8A2-C52A-8D22-5956F0C8455C}"/>
              </a:ext>
            </a:extLst>
          </p:cNvPr>
          <p:cNvSpPr txBox="1"/>
          <p:nvPr/>
        </p:nvSpPr>
        <p:spPr>
          <a:xfrm>
            <a:off x="486579" y="4775833"/>
            <a:ext cx="55819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 b="1">
                <a:solidFill>
                  <a:srgbClr val="E3D860"/>
                </a:solidFill>
                <a:latin typeface="+mj-lt"/>
              </a:defRPr>
            </a:lvl1pPr>
          </a:lstStyle>
          <a:p>
            <a:r>
              <a:rPr lang="pt-BR" sz="5400" dirty="0">
                <a:solidFill>
                  <a:srgbClr val="000000"/>
                </a:solidFill>
              </a:rPr>
              <a:t>R$ </a:t>
            </a:r>
            <a:r>
              <a:rPr lang="pt-BR" sz="7200" dirty="0">
                <a:solidFill>
                  <a:srgbClr val="000000"/>
                </a:solidFill>
              </a:rPr>
              <a:t>2.449,00</a:t>
            </a:r>
          </a:p>
        </p:txBody>
      </p:sp>
    </p:spTree>
    <p:extLst>
      <p:ext uri="{BB962C8B-B14F-4D97-AF65-F5344CB8AC3E}">
        <p14:creationId xmlns:p14="http://schemas.microsoft.com/office/powerpoint/2010/main" val="281624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FBB02E8F-897E-8DC3-B371-EF56674E3D72}"/>
              </a:ext>
            </a:extLst>
          </p:cNvPr>
          <p:cNvSpPr txBox="1">
            <a:spLocks/>
          </p:cNvSpPr>
          <p:nvPr/>
        </p:nvSpPr>
        <p:spPr>
          <a:xfrm>
            <a:off x="631936" y="1969476"/>
            <a:ext cx="695055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E3D860"/>
                </a:solidFill>
                <a:latin typeface="+mn-lt"/>
              </a:rPr>
              <a:t>Saúde Bucal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7200" dirty="0">
                <a:solidFill>
                  <a:srgbClr val="FFFFFF"/>
                </a:solidFill>
              </a:rPr>
              <a:t>Indicadores Estratégicos </a:t>
            </a:r>
            <a:r>
              <a:rPr lang="en-US" sz="7200" dirty="0">
                <a:solidFill>
                  <a:schemeClr val="lt1"/>
                </a:solidFill>
              </a:rPr>
              <a:t> </a:t>
            </a:r>
            <a:endParaRPr lang="en-US" sz="7200" dirty="0">
              <a:solidFill>
                <a:srgbClr val="FFFFFF"/>
              </a:solidFill>
            </a:endParaRPr>
          </a:p>
        </p:txBody>
      </p:sp>
      <p:pic>
        <p:nvPicPr>
          <p:cNvPr id="7" name="Espaço Reservado para Imagem 6">
            <a:extLst>
              <a:ext uri="{FF2B5EF4-FFF2-40B4-BE49-F238E27FC236}">
                <a16:creationId xmlns:a16="http://schemas.microsoft.com/office/drawing/2014/main" id="{9BFD6030-1AA3-51FD-2D07-8D7B2B5B5C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2" r="934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967417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0925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  <a:latin typeface="+mj-lt"/>
              </a:rPr>
              <a:t>Cobertura de primeira consulta odontológica programada</a:t>
            </a:r>
          </a:p>
        </p:txBody>
      </p:sp>
    </p:spTree>
    <p:extLst>
      <p:ext uri="{BB962C8B-B14F-4D97-AF65-F5344CB8AC3E}">
        <p14:creationId xmlns:p14="http://schemas.microsoft.com/office/powerpoint/2010/main" val="20859927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>
            <a:extLst>
              <a:ext uri="{FF2B5EF4-FFF2-40B4-BE49-F238E27FC236}">
                <a16:creationId xmlns:a16="http://schemas.microsoft.com/office/drawing/2014/main" id="{3BCB116E-D27F-41D8-6505-46AEFA85EE9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4" r="26374"/>
          <a:stretch>
            <a:fillRect/>
          </a:stretch>
        </p:blipFill>
        <p:spPr/>
      </p:pic>
      <p:pic>
        <p:nvPicPr>
          <p:cNvPr id="9" name="Espaço Reservado para Imagem 8">
            <a:extLst>
              <a:ext uri="{FF2B5EF4-FFF2-40B4-BE49-F238E27FC236}">
                <a16:creationId xmlns:a16="http://schemas.microsoft.com/office/drawing/2014/main" id="{F6E1B9BB-5798-BACE-0A82-DB3EF945F843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8" r="28142"/>
          <a:stretch/>
        </p:blipFill>
        <p:spPr>
          <a:xfrm>
            <a:off x="4595944" y="1645921"/>
            <a:ext cx="3148152" cy="4441370"/>
          </a:xfrm>
        </p:spPr>
      </p:pic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AF6AA223-B86A-E6E1-543F-177B01AC9149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6" r="26376"/>
          <a:stretch>
            <a:fillRect/>
          </a:stretch>
        </p:blipFill>
        <p:spPr/>
      </p:pic>
      <p:sp>
        <p:nvSpPr>
          <p:cNvPr id="7" name="Google Shape;188;p28">
            <a:extLst>
              <a:ext uri="{FF2B5EF4-FFF2-40B4-BE49-F238E27FC236}">
                <a16:creationId xmlns:a16="http://schemas.microsoft.com/office/drawing/2014/main" id="{D9001FBA-C456-145F-635F-09ECC92D1ACE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Tipos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de consultas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12" name="Retângulo: Cantos Diagonais Arredondados 11">
            <a:extLst>
              <a:ext uri="{FF2B5EF4-FFF2-40B4-BE49-F238E27FC236}">
                <a16:creationId xmlns:a16="http://schemas.microsoft.com/office/drawing/2014/main" id="{F7A79EE6-595C-DD7B-02F3-CD7E22CDF998}"/>
              </a:ext>
            </a:extLst>
          </p:cNvPr>
          <p:cNvSpPr/>
          <p:nvPr/>
        </p:nvSpPr>
        <p:spPr>
          <a:xfrm flipH="1">
            <a:off x="979709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A381DD65-DB23-CB49-21C2-5A5151D1B103}"/>
              </a:ext>
            </a:extLst>
          </p:cNvPr>
          <p:cNvSpPr/>
          <p:nvPr/>
        </p:nvSpPr>
        <p:spPr>
          <a:xfrm flipH="1">
            <a:off x="4595945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Diagonais Arredondados 13">
            <a:extLst>
              <a:ext uri="{FF2B5EF4-FFF2-40B4-BE49-F238E27FC236}">
                <a16:creationId xmlns:a16="http://schemas.microsoft.com/office/drawing/2014/main" id="{4A400198-2B81-0B65-51D0-8A5C3974B3F4}"/>
              </a:ext>
            </a:extLst>
          </p:cNvPr>
          <p:cNvSpPr/>
          <p:nvPr/>
        </p:nvSpPr>
        <p:spPr>
          <a:xfrm flipH="1">
            <a:off x="8212178" y="1645921"/>
            <a:ext cx="3148151" cy="4441370"/>
          </a:xfrm>
          <a:prstGeom prst="round2DiagRect">
            <a:avLst/>
          </a:prstGeom>
          <a:solidFill>
            <a:schemeClr val="accent1">
              <a:alpha val="86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4C3E15DD-9B38-4E55-9D14-CA947A79C0A3}"/>
              </a:ext>
            </a:extLst>
          </p:cNvPr>
          <p:cNvSpPr txBox="1"/>
          <p:nvPr/>
        </p:nvSpPr>
        <p:spPr>
          <a:xfrm>
            <a:off x="1191862" y="2442090"/>
            <a:ext cx="2723843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Primeira Consulta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Início do Tratamento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Reagendamento da 1ª consulta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Exceções da 1ª consulta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32F2720-8CCD-6354-0D28-FC4C2E407D63}"/>
              </a:ext>
            </a:extLst>
          </p:cNvPr>
          <p:cNvSpPr txBox="1"/>
          <p:nvPr/>
        </p:nvSpPr>
        <p:spPr>
          <a:xfrm>
            <a:off x="4808098" y="2442090"/>
            <a:ext cx="2723843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Consulta de retorno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F70CEF30-E279-DB40-85B9-DE2C6109FC49}"/>
              </a:ext>
            </a:extLst>
          </p:cNvPr>
          <p:cNvSpPr txBox="1"/>
          <p:nvPr/>
        </p:nvSpPr>
        <p:spPr>
          <a:xfrm>
            <a:off x="8212177" y="2442090"/>
            <a:ext cx="27238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E3D860"/>
                </a:solidFill>
                <a:latin typeface="+mj-lt"/>
              </a:rPr>
              <a:t>Consulta de manutenção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Tempo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Registro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8123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320C5B0-647D-6B3D-A43D-B6D3F2A6247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65" t="1923" r="16601" b="-1923"/>
          <a:stretch/>
        </p:blipFill>
        <p:spPr>
          <a:xfrm>
            <a:off x="225084" y="222069"/>
            <a:ext cx="4582048" cy="6426925"/>
          </a:xfrm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98474"/>
            <a:ext cx="4642338" cy="6639951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7891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1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359932" y="2406955"/>
            <a:ext cx="425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1º atendimentos de consulta odontológica programática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596284" y="3980654"/>
            <a:ext cx="378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População cadastrada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097398E-A6EB-E9CE-1253-C09F93B27573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359933" y="3793969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11997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1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406747" y="3010487"/>
            <a:ext cx="504657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7200" dirty="0">
                <a:solidFill>
                  <a:schemeClr val="bg1"/>
                </a:solidFill>
                <a:latin typeface="+mj-lt"/>
              </a:rPr>
              <a:t>5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% da população</a:t>
            </a:r>
          </a:p>
        </p:txBody>
      </p:sp>
    </p:spTree>
    <p:extLst>
      <p:ext uri="{BB962C8B-B14F-4D97-AF65-F5344CB8AC3E}">
        <p14:creationId xmlns:p14="http://schemas.microsoft.com/office/powerpoint/2010/main" val="3210566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A0D568-23CA-AFC4-2DEA-0E065D66E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62" b="5619"/>
          <a:stretch/>
        </p:blipFill>
        <p:spPr>
          <a:xfrm>
            <a:off x="1026942" y="1929920"/>
            <a:ext cx="9926742" cy="42035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39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492367" y="110658"/>
            <a:ext cx="8496887" cy="882209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latin typeface="+mn-lt"/>
              </a:rPr>
              <a:t>Estratificação das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r>
              <a:rPr lang="en-US" sz="5400" dirty="0">
                <a:solidFill>
                  <a:srgbClr val="E3D860"/>
                </a:solidFill>
              </a:rPr>
              <a:t>Equipes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4BCD88D-2D67-3A68-5DD1-4A5C73B5F7B1}"/>
              </a:ext>
            </a:extLst>
          </p:cNvPr>
          <p:cNvGrpSpPr/>
          <p:nvPr/>
        </p:nvGrpSpPr>
        <p:grpSpPr>
          <a:xfrm>
            <a:off x="1142495" y="1290543"/>
            <a:ext cx="4498649" cy="777239"/>
            <a:chOff x="1142495" y="1290543"/>
            <a:chExt cx="4498649" cy="777239"/>
          </a:xfrm>
        </p:grpSpPr>
        <p:pic>
          <p:nvPicPr>
            <p:cNvPr id="5" name="Gráfico 4" descr="Grupo de pessoas">
              <a:extLst>
                <a:ext uri="{FF2B5EF4-FFF2-40B4-BE49-F238E27FC236}">
                  <a16:creationId xmlns:a16="http://schemas.microsoft.com/office/drawing/2014/main" id="{BDC2B316-DD14-546F-4211-4A5782EA3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42495" y="1290543"/>
              <a:ext cx="777239" cy="777239"/>
            </a:xfrm>
            <a:prstGeom prst="rect">
              <a:avLst/>
            </a:prstGeom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8C0A7150-7F33-224E-6051-2D1C152142C8}"/>
                </a:ext>
              </a:extLst>
            </p:cNvPr>
            <p:cNvSpPr txBox="1"/>
            <p:nvPr/>
          </p:nvSpPr>
          <p:spPr>
            <a:xfrm>
              <a:off x="2391506" y="1359896"/>
              <a:ext cx="324963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000" dirty="0"/>
                <a:t>0 a 2000</a:t>
              </a:r>
            </a:p>
          </p:txBody>
        </p:sp>
      </p:grp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CDCD6566-D5C8-5100-C6C9-79C2DCB2D448}"/>
              </a:ext>
            </a:extLst>
          </p:cNvPr>
          <p:cNvGrpSpPr/>
          <p:nvPr/>
        </p:nvGrpSpPr>
        <p:grpSpPr>
          <a:xfrm>
            <a:off x="1031257" y="2349436"/>
            <a:ext cx="6354280" cy="999714"/>
            <a:chOff x="1031257" y="2349436"/>
            <a:chExt cx="6354280" cy="999714"/>
          </a:xfrm>
        </p:grpSpPr>
        <p:pic>
          <p:nvPicPr>
            <p:cNvPr id="7" name="Gráfico 6" descr="Grupo de pessoas">
              <a:extLst>
                <a:ext uri="{FF2B5EF4-FFF2-40B4-BE49-F238E27FC236}">
                  <a16:creationId xmlns:a16="http://schemas.microsoft.com/office/drawing/2014/main" id="{AC1396C7-1270-F51C-2AE4-BE507378A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31257" y="2349436"/>
              <a:ext cx="999714" cy="999714"/>
            </a:xfrm>
            <a:prstGeom prst="rect">
              <a:avLst/>
            </a:prstGeom>
          </p:spPr>
        </p:pic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2DD307E-869E-7457-BDAA-41CFBF111E82}"/>
                </a:ext>
              </a:extLst>
            </p:cNvPr>
            <p:cNvSpPr txBox="1"/>
            <p:nvPr/>
          </p:nvSpPr>
          <p:spPr>
            <a:xfrm>
              <a:off x="2391506" y="2495350"/>
              <a:ext cx="499403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400" dirty="0">
                  <a:solidFill>
                    <a:srgbClr val="FFFF00"/>
                  </a:solidFill>
                </a:rPr>
                <a:t>2001 a 3000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9C45D70-89B6-E803-C2A0-42C750D37BE6}"/>
              </a:ext>
            </a:extLst>
          </p:cNvPr>
          <p:cNvGrpSpPr/>
          <p:nvPr/>
        </p:nvGrpSpPr>
        <p:grpSpPr>
          <a:xfrm>
            <a:off x="926287" y="3630804"/>
            <a:ext cx="7007890" cy="1209654"/>
            <a:chOff x="926287" y="3630804"/>
            <a:chExt cx="7007890" cy="1209654"/>
          </a:xfrm>
        </p:grpSpPr>
        <p:pic>
          <p:nvPicPr>
            <p:cNvPr id="8" name="Gráfico 7" descr="Grupo de pessoas">
              <a:extLst>
                <a:ext uri="{FF2B5EF4-FFF2-40B4-BE49-F238E27FC236}">
                  <a16:creationId xmlns:a16="http://schemas.microsoft.com/office/drawing/2014/main" id="{12198D89-4067-C883-7642-045CC43946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26287" y="3630804"/>
              <a:ext cx="1209654" cy="1209654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BDE448A-3DFF-4C0D-382B-F0D3C5B5BC99}"/>
                </a:ext>
              </a:extLst>
            </p:cNvPr>
            <p:cNvSpPr txBox="1"/>
            <p:nvPr/>
          </p:nvSpPr>
          <p:spPr>
            <a:xfrm>
              <a:off x="2391506" y="3820132"/>
              <a:ext cx="554267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800" dirty="0">
                  <a:solidFill>
                    <a:srgbClr val="FFC000"/>
                  </a:solidFill>
                </a:rPr>
                <a:t>3001 a 4000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753822D-E32D-A1FA-1E4B-3B61C55F6FB3}"/>
              </a:ext>
            </a:extLst>
          </p:cNvPr>
          <p:cNvGrpSpPr/>
          <p:nvPr/>
        </p:nvGrpSpPr>
        <p:grpSpPr>
          <a:xfrm>
            <a:off x="799274" y="5122112"/>
            <a:ext cx="6107962" cy="1463681"/>
            <a:chOff x="799274" y="5122112"/>
            <a:chExt cx="6107962" cy="1463681"/>
          </a:xfrm>
        </p:grpSpPr>
        <p:pic>
          <p:nvPicPr>
            <p:cNvPr id="9" name="Gráfico 8" descr="Grupo de pessoas">
              <a:extLst>
                <a:ext uri="{FF2B5EF4-FFF2-40B4-BE49-F238E27FC236}">
                  <a16:creationId xmlns:a16="http://schemas.microsoft.com/office/drawing/2014/main" id="{266AE42C-27F0-56E4-4320-1BEDC1A00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9274" y="5122112"/>
              <a:ext cx="1463681" cy="1463681"/>
            </a:xfrm>
            <a:prstGeom prst="rect">
              <a:avLst/>
            </a:prstGeom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4658C4F-760F-F194-17F5-ECE57285B37C}"/>
                </a:ext>
              </a:extLst>
            </p:cNvPr>
            <p:cNvSpPr txBox="1"/>
            <p:nvPr/>
          </p:nvSpPr>
          <p:spPr>
            <a:xfrm>
              <a:off x="2391506" y="5498104"/>
              <a:ext cx="451573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 algn="ctr">
                <a:defRPr sz="3200">
                  <a:ln>
                    <a:solidFill>
                      <a:srgbClr val="000000"/>
                    </a:solidFill>
                  </a:ln>
                  <a:solidFill>
                    <a:srgbClr val="00B050"/>
                  </a:solidFill>
                  <a:latin typeface="+mj-lt"/>
                </a:defRPr>
              </a:lvl1pPr>
            </a:lstStyle>
            <a:p>
              <a:pPr algn="l"/>
              <a:r>
                <a:rPr lang="pt-BR" sz="4000" dirty="0">
                  <a:solidFill>
                    <a:srgbClr val="FF0000"/>
                  </a:solidFill>
                </a:rPr>
                <a:t>a partir de 4001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762431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0" y="322591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rgbClr val="FFFFFF"/>
                </a:solidFill>
                <a:latin typeface="+mj-lt"/>
              </a:rPr>
              <a:t>População por Equipe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rPr>
              <a:t>4816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rPr>
              <a:t>1202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3106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rPr>
              <a:t>3084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4285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2743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2853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rPr>
              <a:t>2873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3992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2334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191919"/>
                  </a:solidFill>
                </a:ln>
                <a:solidFill>
                  <a:srgbClr val="FFFF00"/>
                </a:solidFill>
                <a:latin typeface="+mj-lt"/>
              </a:defRPr>
            </a:lvl1pPr>
          </a:lstStyle>
          <a:p>
            <a:r>
              <a:rPr lang="pt-BR" dirty="0"/>
              <a:t>2226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925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3255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3225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4601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C000"/>
                </a:solidFill>
                <a:latin typeface="+mj-lt"/>
              </a:defRPr>
            </a:lvl1pPr>
          </a:lstStyle>
          <a:p>
            <a:r>
              <a:rPr lang="pt-BR" dirty="0"/>
              <a:t>3113</a:t>
            </a:r>
          </a:p>
        </p:txBody>
      </p:sp>
    </p:spTree>
    <p:extLst>
      <p:ext uri="{BB962C8B-B14F-4D97-AF65-F5344CB8AC3E}">
        <p14:creationId xmlns:p14="http://schemas.microsoft.com/office/powerpoint/2010/main" val="2510978439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ADE7B5E7-EAA1-D291-9F62-EB681E85764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35" b="22635"/>
          <a:stretch>
            <a:fillRect/>
          </a:stretch>
        </p:blipFill>
        <p:spPr/>
      </p:pic>
      <p:sp>
        <p:nvSpPr>
          <p:cNvPr id="5" name="Google Shape;188;p28">
            <a:extLst>
              <a:ext uri="{FF2B5EF4-FFF2-40B4-BE49-F238E27FC236}">
                <a16:creationId xmlns:a16="http://schemas.microsoft.com/office/drawing/2014/main" id="{FBB02E8F-897E-8DC3-B371-EF56674E3D72}"/>
              </a:ext>
            </a:extLst>
          </p:cNvPr>
          <p:cNvSpPr txBox="1">
            <a:spLocks/>
          </p:cNvSpPr>
          <p:nvPr/>
        </p:nvSpPr>
        <p:spPr>
          <a:xfrm>
            <a:off x="631936" y="1969476"/>
            <a:ext cx="6950550" cy="2560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E3D860"/>
                </a:solidFill>
                <a:latin typeface="+mn-lt"/>
              </a:rPr>
              <a:t>Saúde Bucal</a:t>
            </a:r>
            <a:r>
              <a:rPr lang="en-US" sz="5400" dirty="0">
                <a:solidFill>
                  <a:srgbClr val="E3D860"/>
                </a:solidFill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FFFFFF"/>
                </a:solidFill>
              </a:rPr>
              <a:t>Portaria dos Indicadores</a:t>
            </a: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rgbClr val="FFFFFF"/>
                </a:solidFill>
              </a:rPr>
              <a:t>de Desempenho </a:t>
            </a:r>
            <a:r>
              <a:rPr lang="en-US" sz="5400" dirty="0">
                <a:solidFill>
                  <a:schemeClr val="lt1"/>
                </a:solidFill>
              </a:rPr>
              <a:t> </a:t>
            </a:r>
            <a:endParaRPr lang="en-US" sz="5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0010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3,28%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1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1,66%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3,54%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2,98%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5,58%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3,08%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0,77%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4,08%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2,83%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2,88%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8,65%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3,69%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7,41%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2,41%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1,09%</a:t>
            </a:r>
          </a:p>
        </p:txBody>
      </p:sp>
    </p:spTree>
    <p:extLst>
      <p:ext uri="{BB962C8B-B14F-4D97-AF65-F5344CB8AC3E}">
        <p14:creationId xmlns:p14="http://schemas.microsoft.com/office/powerpoint/2010/main" val="3122811176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Razão entre tratamentos concluídos e primeiras consultas odontológicas programadas</a:t>
            </a:r>
          </a:p>
        </p:txBody>
      </p:sp>
    </p:spTree>
    <p:extLst>
      <p:ext uri="{BB962C8B-B14F-4D97-AF65-F5344CB8AC3E}">
        <p14:creationId xmlns:p14="http://schemas.microsoft.com/office/powerpoint/2010/main" val="34640318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2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6246197" y="2406955"/>
            <a:ext cx="425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tratamentos concluídos pelo cirurgião - dentista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6482549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N° de atendimentos de 1ª consulta programática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6246198" y="3793969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455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2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06305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0,5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 a </a:t>
            </a:r>
            <a:r>
              <a:rPr lang="pt-BR" sz="6000" dirty="0">
                <a:solidFill>
                  <a:schemeClr val="bg1"/>
                </a:solidFill>
                <a:latin typeface="+mj-lt"/>
              </a:rPr>
              <a:t>1,0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 no quadrimestre</a:t>
            </a:r>
          </a:p>
        </p:txBody>
      </p:sp>
    </p:spTree>
    <p:extLst>
      <p:ext uri="{BB962C8B-B14F-4D97-AF65-F5344CB8AC3E}">
        <p14:creationId xmlns:p14="http://schemas.microsoft.com/office/powerpoint/2010/main" val="15040466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0740EB-AE73-503D-9DA8-6A49109723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54" t="20088" r="6883" b="6295"/>
          <a:stretch/>
        </p:blipFill>
        <p:spPr>
          <a:xfrm>
            <a:off x="1109002" y="1642821"/>
            <a:ext cx="9973995" cy="47199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220138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0,30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0,42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0,21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0,45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0,00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0,25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0,77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0,40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0,29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0,92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0,19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0,27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0,79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0,56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54CBC38-2CDE-C015-6B29-B5B3025D04B1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2 – julho/agosto</a:t>
            </a:r>
          </a:p>
        </p:txBody>
      </p:sp>
    </p:spTree>
    <p:extLst>
      <p:ext uri="{BB962C8B-B14F-4D97-AF65-F5344CB8AC3E}">
        <p14:creationId xmlns:p14="http://schemas.microsoft.com/office/powerpoint/2010/main" val="252323146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5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3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exodontias em relação ao total de procedimentos preventivos e curativos realizados</a:t>
            </a:r>
          </a:p>
        </p:txBody>
      </p:sp>
    </p:spTree>
    <p:extLst>
      <p:ext uri="{BB962C8B-B14F-4D97-AF65-F5344CB8AC3E}">
        <p14:creationId xmlns:p14="http://schemas.microsoft.com/office/powerpoint/2010/main" val="38138812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37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3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700613" y="3170188"/>
            <a:ext cx="4256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extrações dentárias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N° de procedimentos clínicos individuais preventivos e curativos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36099733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3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0630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E3D860"/>
                </a:solidFill>
                <a:latin typeface="+mj-lt"/>
              </a:rPr>
              <a:t>Menor que</a:t>
            </a:r>
            <a:r>
              <a:rPr lang="pt-BR" sz="6000" dirty="0">
                <a:solidFill>
                  <a:srgbClr val="E3D860"/>
                </a:solidFill>
              </a:rPr>
              <a:t> </a:t>
            </a:r>
            <a:r>
              <a:rPr lang="pt-BR" sz="6000" dirty="0">
                <a:solidFill>
                  <a:schemeClr val="bg1"/>
                </a:solidFill>
                <a:latin typeface="+mj-lt"/>
              </a:rPr>
              <a:t>20</a:t>
            </a:r>
            <a:r>
              <a:rPr lang="pt-BR" sz="4000" dirty="0">
                <a:solidFill>
                  <a:srgbClr val="E3D860"/>
                </a:solidFill>
                <a:latin typeface="+mj-lt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2952711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15.2%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3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53.1%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7.3%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17.9%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20.7%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35.0%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29.4%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13.5%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24.7%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16.9%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22.0%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40.1%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23.5%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2.8%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28.0%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50.5%</a:t>
            </a:r>
          </a:p>
        </p:txBody>
      </p:sp>
    </p:spTree>
    <p:extLst>
      <p:ext uri="{BB962C8B-B14F-4D97-AF65-F5344CB8AC3E}">
        <p14:creationId xmlns:p14="http://schemas.microsoft.com/office/powerpoint/2010/main" val="471881896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2177DCE-328D-7765-4717-E054874106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572000" cy="6858000"/>
          </a:xfrm>
          <a:prstGeom prst="round2Diag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F5011D60-E22D-A10E-1C7B-AB8A23D02DEC}"/>
              </a:ext>
            </a:extLst>
          </p:cNvPr>
          <p:cNvSpPr txBox="1"/>
          <p:nvPr/>
        </p:nvSpPr>
        <p:spPr>
          <a:xfrm>
            <a:off x="5016784" y="2064961"/>
            <a:ext cx="641233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dirty="0">
                <a:latin typeface="+mj-lt"/>
              </a:rPr>
              <a:t>GM/MS nº </a:t>
            </a:r>
            <a:r>
              <a:rPr lang="pt-BR" sz="8000" dirty="0">
                <a:latin typeface="+mj-lt"/>
              </a:rPr>
              <a:t>960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5B3F0AED-9587-EB55-0D7F-C298C77164E1}"/>
              </a:ext>
            </a:extLst>
          </p:cNvPr>
          <p:cNvSpPr/>
          <p:nvPr/>
        </p:nvSpPr>
        <p:spPr>
          <a:xfrm>
            <a:off x="1" y="0"/>
            <a:ext cx="4572000" cy="6858000"/>
          </a:xfrm>
          <a:prstGeom prst="round2Diag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ECDF993-DBFB-F53D-844A-B086CD0028DD}"/>
              </a:ext>
            </a:extLst>
          </p:cNvPr>
          <p:cNvSpPr txBox="1"/>
          <p:nvPr/>
        </p:nvSpPr>
        <p:spPr>
          <a:xfrm>
            <a:off x="6096000" y="3429000"/>
            <a:ext cx="4615366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5400" dirty="0"/>
              <a:t>De 17 de julho</a:t>
            </a:r>
          </a:p>
          <a:p>
            <a:pPr algn="ctr"/>
            <a:r>
              <a:rPr lang="pt-BR" sz="5400" dirty="0"/>
              <a:t>2023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B63E6F-EB1C-0435-F12C-AF46A29FB7D4}"/>
              </a:ext>
            </a:extLst>
          </p:cNvPr>
          <p:cNvSpPr txBox="1"/>
          <p:nvPr/>
        </p:nvSpPr>
        <p:spPr>
          <a:xfrm>
            <a:off x="1105962" y="728532"/>
            <a:ext cx="1028999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Portaria </a:t>
            </a:r>
            <a:r>
              <a:rPr lang="pt-BR" sz="6000" b="1" dirty="0"/>
              <a:t>de Desempenho</a:t>
            </a:r>
          </a:p>
        </p:txBody>
      </p:sp>
    </p:spTree>
    <p:extLst>
      <p:ext uri="{BB962C8B-B14F-4D97-AF65-F5344CB8AC3E}">
        <p14:creationId xmlns:p14="http://schemas.microsoft.com/office/powerpoint/2010/main" val="861345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2447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4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gestantes com atendimento odontológico realizado na APS em relação ao total de gestantes</a:t>
            </a:r>
          </a:p>
        </p:txBody>
      </p:sp>
    </p:spTree>
    <p:extLst>
      <p:ext uri="{BB962C8B-B14F-4D97-AF65-F5344CB8AC3E}">
        <p14:creationId xmlns:p14="http://schemas.microsoft.com/office/powerpoint/2010/main" val="34994456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7464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4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588012" y="1692863"/>
            <a:ext cx="425691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mulheres que tiveram parto no quadrimestre e receberam atendimento odontológico no pré-natal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Total de mulheres que tiveram parto no quadrimestre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1680907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4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599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60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das puérperas  </a:t>
            </a:r>
          </a:p>
        </p:txBody>
      </p:sp>
    </p:spTree>
    <p:extLst>
      <p:ext uri="{BB962C8B-B14F-4D97-AF65-F5344CB8AC3E}">
        <p14:creationId xmlns:p14="http://schemas.microsoft.com/office/powerpoint/2010/main" val="7941506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63BDB3C-461A-DC05-F3C2-A67049AA75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85"/>
          <a:stretch/>
        </p:blipFill>
        <p:spPr>
          <a:xfrm>
            <a:off x="0" y="1673"/>
            <a:ext cx="12192000" cy="685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98875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1967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5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rgbClr val="E3D860"/>
                </a:solidFill>
                <a:latin typeface="+mj-lt"/>
              </a:rPr>
              <a:t>proporção de pessoas beneficiadas em ação coletiva de escovação dental supervisionada em relação ao total de pessoas cadastradas na eSB</a:t>
            </a:r>
          </a:p>
        </p:txBody>
      </p:sp>
    </p:spTree>
    <p:extLst>
      <p:ext uri="{BB962C8B-B14F-4D97-AF65-F5344CB8AC3E}">
        <p14:creationId xmlns:p14="http://schemas.microsoft.com/office/powerpoint/2010/main" val="2133746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1533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5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588012" y="2029682"/>
            <a:ext cx="4256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participantes na ação coletiva de escovação dental supervisionada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População cadastrada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8381879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5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797201" y="2813539"/>
            <a:ext cx="55996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4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da população  </a:t>
            </a:r>
          </a:p>
        </p:txBody>
      </p:sp>
    </p:spTree>
    <p:extLst>
      <p:ext uri="{BB962C8B-B14F-4D97-AF65-F5344CB8AC3E}">
        <p14:creationId xmlns:p14="http://schemas.microsoft.com/office/powerpoint/2010/main" val="1103593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88;p28">
            <a:extLst>
              <a:ext uri="{FF2B5EF4-FFF2-40B4-BE49-F238E27FC236}">
                <a16:creationId xmlns:a16="http://schemas.microsoft.com/office/drawing/2014/main" id="{0E3BCFBF-A5A7-0D19-A78F-3E22BF1F1C7B}"/>
              </a:ext>
            </a:extLst>
          </p:cNvPr>
          <p:cNvSpPr txBox="1">
            <a:spLocks/>
          </p:cNvSpPr>
          <p:nvPr/>
        </p:nvSpPr>
        <p:spPr>
          <a:xfrm>
            <a:off x="1026942" y="433168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Registro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5400" dirty="0">
                <a:solidFill>
                  <a:schemeClr val="lt1"/>
                </a:solidFill>
              </a:rPr>
              <a:t>PEC</a:t>
            </a:r>
            <a:r>
              <a:rPr lang="en-US" sz="4000" dirty="0">
                <a:solidFill>
                  <a:schemeClr val="lt1"/>
                </a:solidFill>
              </a:rPr>
              <a:t>  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0257D7-84AF-F31F-E0BF-B81001A7DA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85" t="27066" r="9539" b="6295"/>
          <a:stretch/>
        </p:blipFill>
        <p:spPr>
          <a:xfrm>
            <a:off x="717452" y="1856935"/>
            <a:ext cx="10311619" cy="456789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032914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5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4,1%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3,4%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3,1%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5,5%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11,2%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1,7%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3,5%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12,8%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6,4%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5,1%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0,0%</a:t>
            </a:r>
          </a:p>
        </p:txBody>
      </p:sp>
    </p:spTree>
    <p:extLst>
      <p:ext uri="{BB962C8B-B14F-4D97-AF65-F5344CB8AC3E}">
        <p14:creationId xmlns:p14="http://schemas.microsoft.com/office/powerpoint/2010/main" val="3123583843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2191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6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proporção de crianças beneficiárias do Bolsa Família com atendimento odontológico realizado na APS em relação ao total de crianças beneficiárias do Bolsa Família</a:t>
            </a:r>
          </a:p>
        </p:txBody>
      </p:sp>
    </p:spTree>
    <p:extLst>
      <p:ext uri="{BB962C8B-B14F-4D97-AF65-F5344CB8AC3E}">
        <p14:creationId xmlns:p14="http://schemas.microsoft.com/office/powerpoint/2010/main" val="17622224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247D8B22-1BCE-A794-1991-7C1933287C0A}"/>
              </a:ext>
            </a:extLst>
          </p:cNvPr>
          <p:cNvSpPr txBox="1"/>
          <p:nvPr/>
        </p:nvSpPr>
        <p:spPr>
          <a:xfrm>
            <a:off x="285751" y="283114"/>
            <a:ext cx="1169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Indicadores Estratégicos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BDAB258-D114-4267-498D-E95230AB1090}"/>
              </a:ext>
            </a:extLst>
          </p:cNvPr>
          <p:cNvGrpSpPr/>
          <p:nvPr/>
        </p:nvGrpSpPr>
        <p:grpSpPr>
          <a:xfrm>
            <a:off x="1385961" y="2584097"/>
            <a:ext cx="1581150" cy="1071756"/>
            <a:chOff x="1357825" y="2418799"/>
            <a:chExt cx="1581150" cy="107175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A3921F30-268B-E7B8-2B16-6A3DE940110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Cobertura</a:t>
              </a:r>
            </a:p>
          </p:txBody>
        </p:sp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8C550706-BA31-EE5B-3572-2B7B3884B1A0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1ª consulta programática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C305299-F5DA-8EA9-F445-C17016689FC5}"/>
              </a:ext>
            </a:extLst>
          </p:cNvPr>
          <p:cNvGrpSpPr/>
          <p:nvPr/>
        </p:nvGrpSpPr>
        <p:grpSpPr>
          <a:xfrm>
            <a:off x="3986139" y="2584097"/>
            <a:ext cx="1581150" cy="1256422"/>
            <a:chOff x="1357825" y="2418799"/>
            <a:chExt cx="1581150" cy="1256422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05D20F0E-94A2-77B9-15AF-AEDB93F1F076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Razão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9BC41916-C9FF-1488-7C97-5DE80ADE973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Tratamento concluído e 1ª consulta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8B8A758-90D2-4B39-6EB0-B82137C8CA93}"/>
              </a:ext>
            </a:extLst>
          </p:cNvPr>
          <p:cNvGrpSpPr/>
          <p:nvPr/>
        </p:nvGrpSpPr>
        <p:grpSpPr>
          <a:xfrm>
            <a:off x="6586317" y="2584097"/>
            <a:ext cx="1581150" cy="887090"/>
            <a:chOff x="1357825" y="2418799"/>
            <a:chExt cx="1581150" cy="88709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F59B3B20-B884-8ACF-B1A3-B3058E46EDB2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484CBC6D-62D2-597A-03A0-39A2FC2EE56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Exodontias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98F81076-6060-4CC5-5FD2-CF9DB6D0EAB1}"/>
              </a:ext>
            </a:extLst>
          </p:cNvPr>
          <p:cNvGrpSpPr/>
          <p:nvPr/>
        </p:nvGrpSpPr>
        <p:grpSpPr>
          <a:xfrm>
            <a:off x="9186495" y="2584097"/>
            <a:ext cx="1581150" cy="1071756"/>
            <a:chOff x="1357825" y="2418799"/>
            <a:chExt cx="1581150" cy="1071756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8CF6DA8-39FA-5A9B-BF1F-F356CAF38B15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2AC2420C-92E8-1B37-7539-8F6ADD04D846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Gestantes atendidas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18E98A22-4429-FE69-B4A1-BC0B031F3DFE}"/>
              </a:ext>
            </a:extLst>
          </p:cNvPr>
          <p:cNvGrpSpPr/>
          <p:nvPr/>
        </p:nvGrpSpPr>
        <p:grpSpPr>
          <a:xfrm>
            <a:off x="1385082" y="5029531"/>
            <a:ext cx="1581150" cy="1071756"/>
            <a:chOff x="1357825" y="2418799"/>
            <a:chExt cx="1581150" cy="1071756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942D2EFB-1442-B029-82A6-EFB0729C657C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95965C3E-EF53-AFA6-0661-DDFCC822982B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coletivos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CB0C6E00-1B4C-F140-A888-A2113335E0F4}"/>
              </a:ext>
            </a:extLst>
          </p:cNvPr>
          <p:cNvGrpSpPr/>
          <p:nvPr/>
        </p:nvGrpSpPr>
        <p:grpSpPr>
          <a:xfrm>
            <a:off x="5313925" y="5029531"/>
            <a:ext cx="1581150" cy="1256422"/>
            <a:chOff x="1357825" y="2418799"/>
            <a:chExt cx="1581150" cy="1256422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7E56FB22-CBE5-64CD-769A-AFFCF74DD6A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19BF00F-14CF-8CCF-89D0-BF8C29933FD1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Crianças beneficiárias do bolsa família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10ABA6E-D313-0CE5-13E5-5DAEF0304EEE}"/>
              </a:ext>
            </a:extLst>
          </p:cNvPr>
          <p:cNvGrpSpPr/>
          <p:nvPr/>
        </p:nvGrpSpPr>
        <p:grpSpPr>
          <a:xfrm>
            <a:off x="9242767" y="5029531"/>
            <a:ext cx="1581150" cy="1071756"/>
            <a:chOff x="1357825" y="2418799"/>
            <a:chExt cx="1581150" cy="1071756"/>
          </a:xfrm>
        </p:grpSpPr>
        <p:sp>
          <p:nvSpPr>
            <p:cNvPr id="25" name="CaixaDeTexto 24">
              <a:extLst>
                <a:ext uri="{FF2B5EF4-FFF2-40B4-BE49-F238E27FC236}">
                  <a16:creationId xmlns:a16="http://schemas.microsoft.com/office/drawing/2014/main" id="{DE6E9FDE-CB4E-CDAA-8EEB-02DC2085B5B4}"/>
                </a:ext>
              </a:extLst>
            </p:cNvPr>
            <p:cNvSpPr txBox="1"/>
            <p:nvPr/>
          </p:nvSpPr>
          <p:spPr>
            <a:xfrm>
              <a:off x="1357825" y="2418799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FF64F6FD-A3C2-D66A-E26F-E47D1A5E27F8}"/>
                </a:ext>
              </a:extLst>
            </p:cNvPr>
            <p:cNvSpPr txBox="1"/>
            <p:nvPr/>
          </p:nvSpPr>
          <p:spPr>
            <a:xfrm>
              <a:off x="1357825" y="3028890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individuais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13789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4258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6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588012" y="2029682"/>
            <a:ext cx="42569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crianças de 0 a 10 anos beneficiárias do bolsa família atendidas pela eSB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Total de crianças beneficiárias do bolsa família cadastradas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1884786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6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823705" y="2685061"/>
            <a:ext cx="559966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60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das crianças beneficiárias do bolsa família  </a:t>
            </a:r>
          </a:p>
        </p:txBody>
      </p:sp>
    </p:spTree>
    <p:extLst>
      <p:ext uri="{BB962C8B-B14F-4D97-AF65-F5344CB8AC3E}">
        <p14:creationId xmlns:p14="http://schemas.microsoft.com/office/powerpoint/2010/main" val="40683712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B06319BF-CB72-36EE-07F1-27A33FE4F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26" r="17426"/>
          <a:stretch>
            <a:fillRect/>
          </a:stretch>
        </p:blipFill>
        <p:spPr/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C7BE3DC-B518-05A0-41BB-ABC17E0EA83F}"/>
              </a:ext>
            </a:extLst>
          </p:cNvPr>
          <p:cNvSpPr txBox="1"/>
          <p:nvPr/>
        </p:nvSpPr>
        <p:spPr>
          <a:xfrm>
            <a:off x="4935521" y="330053"/>
            <a:ext cx="32095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Indicador 7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E4F6A29-610B-C4B1-FA57-ECE6F6399F5A}"/>
              </a:ext>
            </a:extLst>
          </p:cNvPr>
          <p:cNvSpPr txBox="1"/>
          <p:nvPr/>
        </p:nvSpPr>
        <p:spPr>
          <a:xfrm>
            <a:off x="4837046" y="1096516"/>
            <a:ext cx="686462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rgbClr val="E3D860"/>
                </a:solidFill>
                <a:latin typeface="+mj-lt"/>
              </a:rPr>
              <a:t>proporção de atendimentos individuais pela eSB em relação ao total de atendimentos odontológicos</a:t>
            </a:r>
          </a:p>
        </p:txBody>
      </p:sp>
    </p:spTree>
    <p:extLst>
      <p:ext uri="{BB962C8B-B14F-4D97-AF65-F5344CB8AC3E}">
        <p14:creationId xmlns:p14="http://schemas.microsoft.com/office/powerpoint/2010/main" val="2283543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479543FE-1D1F-C141-C879-5EB5E126D3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13" r="37064" b="1730"/>
          <a:stretch/>
        </p:blipFill>
        <p:spPr>
          <a:xfrm>
            <a:off x="225086" y="309491"/>
            <a:ext cx="4642337" cy="6339504"/>
          </a:xfrm>
          <a:prstGeom prst="round2DiagRect">
            <a:avLst/>
          </a:prstGeom>
          <a:ln w="28575">
            <a:solidFill>
              <a:schemeClr val="bg1"/>
            </a:solidFill>
          </a:ln>
        </p:spPr>
      </p:pic>
      <p:sp>
        <p:nvSpPr>
          <p:cNvPr id="5" name="Retângulo: Cantos Diagonais Arredondados 4">
            <a:extLst>
              <a:ext uri="{FF2B5EF4-FFF2-40B4-BE49-F238E27FC236}">
                <a16:creationId xmlns:a16="http://schemas.microsoft.com/office/drawing/2014/main" id="{519A1A2F-AC50-C9F1-A45F-9F6AB5A1EBD7}"/>
              </a:ext>
            </a:extLst>
          </p:cNvPr>
          <p:cNvSpPr/>
          <p:nvPr/>
        </p:nvSpPr>
        <p:spPr>
          <a:xfrm>
            <a:off x="225085" y="309491"/>
            <a:ext cx="4642338" cy="6339504"/>
          </a:xfrm>
          <a:prstGeom prst="round2DiagRect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C8125A7-27C0-53F6-CC09-CC4EB20EF577}"/>
              </a:ext>
            </a:extLst>
          </p:cNvPr>
          <p:cNvSpPr txBox="1"/>
          <p:nvPr/>
        </p:nvSpPr>
        <p:spPr>
          <a:xfrm>
            <a:off x="1724941" y="209006"/>
            <a:ext cx="80313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</a:rPr>
              <a:t>Cálculo </a:t>
            </a:r>
            <a:r>
              <a:rPr lang="pt-BR" sz="4800" b="1" dirty="0">
                <a:solidFill>
                  <a:schemeClr val="bg1"/>
                </a:solidFill>
              </a:rPr>
              <a:t>do Indicador 7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F81455A-7E04-964B-8D24-9B6A96A8655A}"/>
              </a:ext>
            </a:extLst>
          </p:cNvPr>
          <p:cNvSpPr txBox="1"/>
          <p:nvPr/>
        </p:nvSpPr>
        <p:spPr>
          <a:xfrm>
            <a:off x="5740624" y="2800858"/>
            <a:ext cx="42569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Nº de atendimentos individuais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9CCF258-2C76-96E7-4493-BB743BFD7B1E}"/>
              </a:ext>
            </a:extLst>
          </p:cNvPr>
          <p:cNvSpPr txBox="1"/>
          <p:nvPr/>
        </p:nvSpPr>
        <p:spPr>
          <a:xfrm>
            <a:off x="5936965" y="3980654"/>
            <a:ext cx="37842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Total de atendimentos odontológicos</a:t>
            </a: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ACDBF5EE-23EC-A4F5-3EA7-EDF6C03CA581}"/>
              </a:ext>
            </a:extLst>
          </p:cNvPr>
          <p:cNvCxnSpPr>
            <a:cxnSpLocks/>
          </p:cNvCxnSpPr>
          <p:nvPr/>
        </p:nvCxnSpPr>
        <p:spPr>
          <a:xfrm>
            <a:off x="5700614" y="3806254"/>
            <a:ext cx="4256911" cy="0"/>
          </a:xfrm>
          <a:prstGeom prst="line">
            <a:avLst/>
          </a:prstGeom>
          <a:ln w="76200">
            <a:solidFill>
              <a:srgbClr val="E3D8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759E0A86-65BF-5CC3-2F3A-7EC536DA0074}"/>
              </a:ext>
            </a:extLst>
          </p:cNvPr>
          <p:cNvSpPr txBox="1"/>
          <p:nvPr/>
        </p:nvSpPr>
        <p:spPr>
          <a:xfrm>
            <a:off x="9968677" y="3518989"/>
            <a:ext cx="13169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</a:rPr>
              <a:t>x   100</a:t>
            </a:r>
          </a:p>
        </p:txBody>
      </p:sp>
    </p:spTree>
    <p:extLst>
      <p:ext uri="{BB962C8B-B14F-4D97-AF65-F5344CB8AC3E}">
        <p14:creationId xmlns:p14="http://schemas.microsoft.com/office/powerpoint/2010/main" val="32751594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áfico 4" descr="Alvo">
            <a:extLst>
              <a:ext uri="{FF2B5EF4-FFF2-40B4-BE49-F238E27FC236}">
                <a16:creationId xmlns:a16="http://schemas.microsoft.com/office/drawing/2014/main" id="{479B3908-47E8-B67D-163A-78BA7CC89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6885" y="1538066"/>
            <a:ext cx="4417649" cy="4417649"/>
          </a:xfrm>
          <a:prstGeom prst="rect">
            <a:avLst/>
          </a:prstGeom>
        </p:spPr>
      </p:pic>
      <p:sp>
        <p:nvSpPr>
          <p:cNvPr id="6" name="Google Shape;188;p28">
            <a:extLst>
              <a:ext uri="{FF2B5EF4-FFF2-40B4-BE49-F238E27FC236}">
                <a16:creationId xmlns:a16="http://schemas.microsoft.com/office/drawing/2014/main" id="{1761C549-7A89-F873-021A-4F699E462592}"/>
              </a:ext>
            </a:extLst>
          </p:cNvPr>
          <p:cNvSpPr txBox="1">
            <a:spLocks/>
          </p:cNvSpPr>
          <p:nvPr/>
        </p:nvSpPr>
        <p:spPr>
          <a:xfrm>
            <a:off x="979710" y="165882"/>
            <a:ext cx="4176157" cy="1209653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4000" dirty="0">
                <a:solidFill>
                  <a:srgbClr val="E3D860"/>
                </a:solidFill>
                <a:latin typeface="+mn-lt"/>
              </a:rPr>
              <a:t>Meta</a:t>
            </a:r>
            <a:r>
              <a:rPr lang="en-US" sz="4000" dirty="0">
                <a:solidFill>
                  <a:srgbClr val="E3D860"/>
                </a:solidFill>
              </a:rPr>
              <a:t> </a:t>
            </a:r>
            <a:endParaRPr lang="en-US" sz="4000" dirty="0">
              <a:solidFill>
                <a:schemeClr val="lt1"/>
              </a:solidFill>
            </a:endParaRPr>
          </a:p>
          <a:p>
            <a:pPr>
              <a:spcBef>
                <a:spcPts val="0"/>
              </a:spcBef>
            </a:pPr>
            <a:r>
              <a:rPr lang="en-US" sz="4000" dirty="0">
                <a:solidFill>
                  <a:schemeClr val="lt1"/>
                </a:solidFill>
              </a:rPr>
              <a:t>Indicador 7  </a:t>
            </a:r>
            <a:endParaRPr lang="en-US" sz="4000" dirty="0">
              <a:solidFill>
                <a:srgbClr val="FFFFFF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933B468-4599-2633-0849-D6537B6CA87F}"/>
              </a:ext>
            </a:extLst>
          </p:cNvPr>
          <p:cNvSpPr txBox="1"/>
          <p:nvPr/>
        </p:nvSpPr>
        <p:spPr>
          <a:xfrm>
            <a:off x="5492402" y="3254901"/>
            <a:ext cx="6262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+mj-lt"/>
              </a:rPr>
              <a:t>70</a:t>
            </a:r>
            <a:r>
              <a:rPr lang="pt-BR" sz="3600" dirty="0">
                <a:solidFill>
                  <a:srgbClr val="E3D860"/>
                </a:solidFill>
                <a:latin typeface="+mj-lt"/>
              </a:rPr>
              <a:t>% dos atendimentos  </a:t>
            </a:r>
          </a:p>
        </p:txBody>
      </p:sp>
    </p:spTree>
    <p:extLst>
      <p:ext uri="{BB962C8B-B14F-4D97-AF65-F5344CB8AC3E}">
        <p14:creationId xmlns:p14="http://schemas.microsoft.com/office/powerpoint/2010/main" val="20456304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D0D4347-7163-0922-0277-AF9E92303C09}"/>
              </a:ext>
            </a:extLst>
          </p:cNvPr>
          <p:cNvSpPr txBox="1"/>
          <p:nvPr/>
        </p:nvSpPr>
        <p:spPr>
          <a:xfrm>
            <a:off x="5767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A6B2588-F5E3-41EF-6794-9281A1A8DA7D}"/>
              </a:ext>
            </a:extLst>
          </p:cNvPr>
          <p:cNvSpPr txBox="1"/>
          <p:nvPr/>
        </p:nvSpPr>
        <p:spPr>
          <a:xfrm>
            <a:off x="576775" y="336657"/>
            <a:ext cx="11169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>
                <a:solidFill>
                  <a:srgbClr val="FFFFFF"/>
                </a:solidFill>
                <a:latin typeface="+mj-lt"/>
              </a:rPr>
              <a:t>Indicador 7 – julho/agosto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846CFE7-03B2-2719-3DB3-C52035A5F4B2}"/>
              </a:ext>
            </a:extLst>
          </p:cNvPr>
          <p:cNvSpPr txBox="1"/>
          <p:nvPr/>
        </p:nvSpPr>
        <p:spPr>
          <a:xfrm>
            <a:off x="9352675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37D4ADC-6736-EB33-4E7F-221D058AA04C}"/>
              </a:ext>
            </a:extLst>
          </p:cNvPr>
          <p:cNvSpPr txBox="1"/>
          <p:nvPr/>
        </p:nvSpPr>
        <p:spPr>
          <a:xfrm>
            <a:off x="6431282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73,0%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3875075-4737-908A-6E7E-5B5E5FB494D3}"/>
              </a:ext>
            </a:extLst>
          </p:cNvPr>
          <p:cNvSpPr txBox="1"/>
          <p:nvPr/>
        </p:nvSpPr>
        <p:spPr>
          <a:xfrm>
            <a:off x="3509889" y="1800665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76,3%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8CAEC36-8ECE-20B1-0C14-9210AF2663F9}"/>
              </a:ext>
            </a:extLst>
          </p:cNvPr>
          <p:cNvSpPr txBox="1"/>
          <p:nvPr/>
        </p:nvSpPr>
        <p:spPr>
          <a:xfrm>
            <a:off x="5767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73,0%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BC1F218-72DB-9899-3A98-057122675BE6}"/>
              </a:ext>
            </a:extLst>
          </p:cNvPr>
          <p:cNvSpPr txBox="1"/>
          <p:nvPr/>
        </p:nvSpPr>
        <p:spPr>
          <a:xfrm>
            <a:off x="9352675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61,5%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9C48BD2-4387-B5F7-11D2-B1CA200675CE}"/>
              </a:ext>
            </a:extLst>
          </p:cNvPr>
          <p:cNvSpPr txBox="1"/>
          <p:nvPr/>
        </p:nvSpPr>
        <p:spPr>
          <a:xfrm>
            <a:off x="6431282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56,2%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B27FCF-4FA7-3D0A-FAC3-081F037A54DF}"/>
              </a:ext>
            </a:extLst>
          </p:cNvPr>
          <p:cNvSpPr txBox="1"/>
          <p:nvPr/>
        </p:nvSpPr>
        <p:spPr>
          <a:xfrm>
            <a:off x="3509889" y="316288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239C82E3-C34F-04D9-7E4B-29DB478FA6F4}"/>
              </a:ext>
            </a:extLst>
          </p:cNvPr>
          <p:cNvSpPr txBox="1"/>
          <p:nvPr/>
        </p:nvSpPr>
        <p:spPr>
          <a:xfrm>
            <a:off x="5767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87,6%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25FEC42E-F0C0-C32B-D0A3-35F41355D067}"/>
              </a:ext>
            </a:extLst>
          </p:cNvPr>
          <p:cNvSpPr txBox="1"/>
          <p:nvPr/>
        </p:nvSpPr>
        <p:spPr>
          <a:xfrm>
            <a:off x="9352675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85,7%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EC22AA42-C000-A3FA-C18E-FCE452DDE56F}"/>
              </a:ext>
            </a:extLst>
          </p:cNvPr>
          <p:cNvSpPr txBox="1"/>
          <p:nvPr/>
        </p:nvSpPr>
        <p:spPr>
          <a:xfrm>
            <a:off x="6431282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013995F-0638-7D8F-38E6-98F70B84DF85}"/>
              </a:ext>
            </a:extLst>
          </p:cNvPr>
          <p:cNvSpPr txBox="1"/>
          <p:nvPr/>
        </p:nvSpPr>
        <p:spPr>
          <a:xfrm>
            <a:off x="3509889" y="4499316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60,7%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6F182D5D-CD10-AE1F-56BA-9F72189F3596}"/>
              </a:ext>
            </a:extLst>
          </p:cNvPr>
          <p:cNvSpPr txBox="1"/>
          <p:nvPr/>
        </p:nvSpPr>
        <p:spPr>
          <a:xfrm>
            <a:off x="5767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9B2A3BB-D735-71EB-F95F-1EBA3E635C22}"/>
              </a:ext>
            </a:extLst>
          </p:cNvPr>
          <p:cNvSpPr txBox="1"/>
          <p:nvPr/>
        </p:nvSpPr>
        <p:spPr>
          <a:xfrm>
            <a:off x="9352675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55,1%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8CDA8BC4-8DB0-66F5-A183-EA75449855CF}"/>
              </a:ext>
            </a:extLst>
          </p:cNvPr>
          <p:cNvSpPr txBox="1"/>
          <p:nvPr/>
        </p:nvSpPr>
        <p:spPr>
          <a:xfrm>
            <a:off x="6431282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pt-BR" dirty="0"/>
              <a:t>61,6%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24DB157-7057-EE15-4611-4C6EF7F81F34}"/>
              </a:ext>
            </a:extLst>
          </p:cNvPr>
          <p:cNvSpPr txBox="1"/>
          <p:nvPr/>
        </p:nvSpPr>
        <p:spPr>
          <a:xfrm>
            <a:off x="3509889" y="5821681"/>
            <a:ext cx="2250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algn="ctr">
              <a:defRPr sz="3200">
                <a:ln>
                  <a:solidFill>
                    <a:srgbClr val="000000"/>
                  </a:solidFill>
                </a:ln>
                <a:solidFill>
                  <a:srgbClr val="00B050"/>
                </a:solidFill>
                <a:latin typeface="+mj-lt"/>
              </a:defRPr>
            </a:lvl1pPr>
          </a:lstStyle>
          <a:p>
            <a:r>
              <a:rPr lang="pt-BR" dirty="0"/>
              <a:t>100,0%</a:t>
            </a:r>
          </a:p>
        </p:txBody>
      </p:sp>
    </p:spTree>
    <p:extLst>
      <p:ext uri="{BB962C8B-B14F-4D97-AF65-F5344CB8AC3E}">
        <p14:creationId xmlns:p14="http://schemas.microsoft.com/office/powerpoint/2010/main" val="570965736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ABC5648C-DA04-AE49-DAB5-1886D0F3DA39}"/>
              </a:ext>
            </a:extLst>
          </p:cNvPr>
          <p:cNvGrpSpPr/>
          <p:nvPr/>
        </p:nvGrpSpPr>
        <p:grpSpPr>
          <a:xfrm>
            <a:off x="1217150" y="3522166"/>
            <a:ext cx="1581150" cy="2702046"/>
            <a:chOff x="1217150" y="3526631"/>
            <a:chExt cx="1581150" cy="2702046"/>
          </a:xfrm>
        </p:grpSpPr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40FAD2CE-9AB0-87C3-4C4E-5B501C24CB01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9B05069-EC5B-77AE-F2BE-B8157D479783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Procedimentos odontológicos individuais preventivos em relação ao total de procedimentos odontológicos individuais</a:t>
              </a: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F10A9280-035B-3619-43D0-4A46012CDCE5}"/>
              </a:ext>
            </a:extLst>
          </p:cNvPr>
          <p:cNvGrpSpPr/>
          <p:nvPr/>
        </p:nvGrpSpPr>
        <p:grpSpPr>
          <a:xfrm>
            <a:off x="3261288" y="3522166"/>
            <a:ext cx="1581150" cy="2332715"/>
            <a:chOff x="1217150" y="3526631"/>
            <a:chExt cx="1581150" cy="233271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A5D72EA2-23D7-6B52-091B-C64FC9A95CB3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17F8400C-9EC2-5DB1-980B-CC09D3B7D210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Tratamentos restauradores atraumáticos - ART em relação ao total de tratamentos restauradores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201C9642-F5B2-AF82-87B8-F02996170C3F}"/>
              </a:ext>
            </a:extLst>
          </p:cNvPr>
          <p:cNvGrpSpPr/>
          <p:nvPr/>
        </p:nvGrpSpPr>
        <p:grpSpPr>
          <a:xfrm>
            <a:off x="7349562" y="3522166"/>
            <a:ext cx="1581150" cy="1778717"/>
            <a:chOff x="1217150" y="3526631"/>
            <a:chExt cx="1581150" cy="1778717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4D6705A0-6D9E-150F-9E30-88127068BBA9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7F309DFA-A7E4-B249-D7CB-588814CB62FC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Agendamentos pela eSB em até 72 (setenta e duas) horas</a:t>
              </a:r>
            </a:p>
          </p:txBody>
        </p:sp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C0A50E7-837D-BFA6-0FA0-0686825C4726}"/>
              </a:ext>
            </a:extLst>
          </p:cNvPr>
          <p:cNvGrpSpPr/>
          <p:nvPr/>
        </p:nvGrpSpPr>
        <p:grpSpPr>
          <a:xfrm>
            <a:off x="5305425" y="3522166"/>
            <a:ext cx="1581150" cy="2517380"/>
            <a:chOff x="1217150" y="3526631"/>
            <a:chExt cx="1581150" cy="2517380"/>
          </a:xfrm>
        </p:grpSpPr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93E7CCCA-1A8C-D34F-F1C9-A31D56E82DDA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Proporção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69A3DFC1-69AD-ED69-BD0B-BF0266ED8DFC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Atendimentos domiciliares realizados pela eSB em relação ao total de atendimentos odontológicos individuais</a:t>
              </a:r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C246CFF2-9560-A51A-126A-49C9E0D1ED98}"/>
              </a:ext>
            </a:extLst>
          </p:cNvPr>
          <p:cNvGrpSpPr/>
          <p:nvPr/>
        </p:nvGrpSpPr>
        <p:grpSpPr>
          <a:xfrm>
            <a:off x="9393700" y="3522166"/>
            <a:ext cx="1581150" cy="1409385"/>
            <a:chOff x="1217150" y="3526631"/>
            <a:chExt cx="1581150" cy="1409385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CA60704-D131-854E-A55F-70C809FAD185}"/>
                </a:ext>
              </a:extLst>
            </p:cNvPr>
            <p:cNvSpPr txBox="1"/>
            <p:nvPr/>
          </p:nvSpPr>
          <p:spPr>
            <a:xfrm>
              <a:off x="1217150" y="3526631"/>
              <a:ext cx="158115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</a:rPr>
                <a:t>Satisfação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0FC1E5A7-0BBB-F2F9-4764-3088BC1E760A}"/>
                </a:ext>
              </a:extLst>
            </p:cNvPr>
            <p:cNvSpPr txBox="1"/>
            <p:nvPr/>
          </p:nvSpPr>
          <p:spPr>
            <a:xfrm>
              <a:off x="1217150" y="4474351"/>
              <a:ext cx="158115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200" dirty="0">
                  <a:solidFill>
                    <a:schemeClr val="bg1"/>
                  </a:solidFill>
                </a:rPr>
                <a:t>Pessoa atendida pela eSB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012EFC7B-9642-92F4-153E-7D896D36480F}"/>
              </a:ext>
            </a:extLst>
          </p:cNvPr>
          <p:cNvSpPr txBox="1"/>
          <p:nvPr/>
        </p:nvSpPr>
        <p:spPr>
          <a:xfrm>
            <a:off x="285751" y="395654"/>
            <a:ext cx="1169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rgbClr val="E3D860"/>
                </a:solidFill>
                <a:latin typeface="+mj-lt"/>
              </a:rPr>
              <a:t>Indicadores Ampliados</a:t>
            </a:r>
          </a:p>
        </p:txBody>
      </p:sp>
    </p:spTree>
    <p:extLst>
      <p:ext uri="{BB962C8B-B14F-4D97-AF65-F5344CB8AC3E}">
        <p14:creationId xmlns:p14="http://schemas.microsoft.com/office/powerpoint/2010/main" val="5053667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80E252CE-4B33-CD30-66FC-AA169F6C8150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6" t="5985" r="17098" b="3711"/>
          <a:stretch/>
        </p:blipFill>
        <p:spPr>
          <a:xfrm>
            <a:off x="388152" y="1295620"/>
            <a:ext cx="4171940" cy="4266762"/>
          </a:xfr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25DA277F-EA98-3E1A-C2C5-931EBF0FA75B}"/>
              </a:ext>
            </a:extLst>
          </p:cNvPr>
          <p:cNvSpPr txBox="1"/>
          <p:nvPr/>
        </p:nvSpPr>
        <p:spPr>
          <a:xfrm>
            <a:off x="4935521" y="330053"/>
            <a:ext cx="22317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000000"/>
                </a:solidFill>
              </a:rPr>
              <a:t>Avaliação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18208A-5E4A-40EF-7961-24EB007AE0E8}"/>
              </a:ext>
            </a:extLst>
          </p:cNvPr>
          <p:cNvSpPr txBox="1"/>
          <p:nvPr/>
        </p:nvSpPr>
        <p:spPr>
          <a:xfrm>
            <a:off x="4837045" y="791718"/>
            <a:ext cx="60981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>
                <a:solidFill>
                  <a:srgbClr val="E3D860"/>
                </a:solidFill>
                <a:latin typeface="+mj-lt"/>
              </a:rPr>
              <a:t>Quadrimestral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DBD0199-0FAC-21AD-5E0C-E7F20DE770D5}"/>
              </a:ext>
            </a:extLst>
          </p:cNvPr>
          <p:cNvSpPr txBox="1"/>
          <p:nvPr/>
        </p:nvSpPr>
        <p:spPr>
          <a:xfrm>
            <a:off x="5659254" y="2322752"/>
            <a:ext cx="40126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>
                <a:solidFill>
                  <a:srgbClr val="191919"/>
                </a:solidFill>
                <a:latin typeface="+mj-lt"/>
              </a:rPr>
              <a:t>Janeiro - Abril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3DDF3F2-54C6-1635-FE53-30415812448A}"/>
              </a:ext>
            </a:extLst>
          </p:cNvPr>
          <p:cNvSpPr txBox="1"/>
          <p:nvPr/>
        </p:nvSpPr>
        <p:spPr>
          <a:xfrm>
            <a:off x="5659254" y="3312180"/>
            <a:ext cx="37465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191919"/>
                </a:solidFill>
                <a:latin typeface="+mj-lt"/>
              </a:defRPr>
            </a:lvl1pPr>
          </a:lstStyle>
          <a:p>
            <a:r>
              <a:rPr lang="pt-BR" dirty="0"/>
              <a:t>Maio - Agosto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A684ABA-9D91-2418-312D-F54B30305988}"/>
              </a:ext>
            </a:extLst>
          </p:cNvPr>
          <p:cNvSpPr txBox="1"/>
          <p:nvPr/>
        </p:nvSpPr>
        <p:spPr>
          <a:xfrm>
            <a:off x="5659254" y="4301607"/>
            <a:ext cx="570380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4000" b="1">
                <a:solidFill>
                  <a:srgbClr val="191919"/>
                </a:solidFill>
                <a:latin typeface="+mj-lt"/>
              </a:defRPr>
            </a:lvl1pPr>
          </a:lstStyle>
          <a:p>
            <a:r>
              <a:rPr lang="pt-BR" dirty="0"/>
              <a:t>Setembro - Dezembro</a:t>
            </a:r>
          </a:p>
        </p:txBody>
      </p:sp>
      <p:pic>
        <p:nvPicPr>
          <p:cNvPr id="13" name="Gráfico 12" descr="Dente">
            <a:extLst>
              <a:ext uri="{FF2B5EF4-FFF2-40B4-BE49-F238E27FC236}">
                <a16:creationId xmlns:a16="http://schemas.microsoft.com/office/drawing/2014/main" id="{574BDDEC-A7CA-678F-18C2-4B5B484695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2219495"/>
            <a:ext cx="914400" cy="914400"/>
          </a:xfrm>
          <a:prstGeom prst="rect">
            <a:avLst/>
          </a:prstGeom>
        </p:spPr>
      </p:pic>
      <p:pic>
        <p:nvPicPr>
          <p:cNvPr id="14" name="Gráfico 13" descr="Dente">
            <a:extLst>
              <a:ext uri="{FF2B5EF4-FFF2-40B4-BE49-F238E27FC236}">
                <a16:creationId xmlns:a16="http://schemas.microsoft.com/office/drawing/2014/main" id="{AED5CB92-5787-AA37-B364-4EBC52FA5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3208922"/>
            <a:ext cx="914400" cy="914400"/>
          </a:xfrm>
          <a:prstGeom prst="rect">
            <a:avLst/>
          </a:prstGeom>
        </p:spPr>
      </p:pic>
      <p:pic>
        <p:nvPicPr>
          <p:cNvPr id="15" name="Gráfico 14" descr="Dente">
            <a:extLst>
              <a:ext uri="{FF2B5EF4-FFF2-40B4-BE49-F238E27FC236}">
                <a16:creationId xmlns:a16="http://schemas.microsoft.com/office/drawing/2014/main" id="{1DFAFEDC-96AF-5B49-03F2-660F261841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40921" y="41983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298944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4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4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125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3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25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2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6" grpId="0"/>
          <p:bldP spid="7" grpId="0"/>
          <p:bldP spid="10" grpId="0"/>
          <p:bldP spid="11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22891343-CAD6-8F1B-C149-89BC0F83AF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315" b="99186" l="10000" r="90000">
                        <a14:foregroundMark x1="62571" y1="49078" x2="56429" y2="75997"/>
                        <a14:foregroundMark x1="56429" y1="75997" x2="56429" y2="85426"/>
                        <a14:foregroundMark x1="56429" y1="85426" x2="61514" y2="92670"/>
                        <a14:foregroundMark x1="61514" y1="92670" x2="68029" y2="97514"/>
                        <a14:foregroundMark x1="68029" y1="97514" x2="74857" y2="98071"/>
                        <a14:foregroundMark x1="74857" y1="98071" x2="81057" y2="94642"/>
                        <a14:foregroundMark x1="81057" y1="94642" x2="81800" y2="87613"/>
                        <a14:foregroundMark x1="81800" y1="87613" x2="74714" y2="58251"/>
                        <a14:foregroundMark x1="74714" y1="58251" x2="67886" y2="41663"/>
                        <a14:foregroundMark x1="56514" y1="9173" x2="61829" y2="8358"/>
                        <a14:foregroundMark x1="61829" y1="8358" x2="63857" y2="8873"/>
                        <a14:foregroundMark x1="54314" y1="84869" x2="51743" y2="78868"/>
                        <a14:foregroundMark x1="51743" y1="78868" x2="53143" y2="59709"/>
                        <a14:foregroundMark x1="53143" y1="59709" x2="55000" y2="50493"/>
                        <a14:foregroundMark x1="55000" y1="50493" x2="57257" y2="46892"/>
                        <a14:foregroundMark x1="58514" y1="96142" x2="80229" y2="99186"/>
                        <a14:foregroundMark x1="80229" y1="99186" x2="72429" y2="94213"/>
                        <a14:foregroundMark x1="72429" y1="94213" x2="61314" y2="94171"/>
                        <a14:foregroundMark x1="61314" y1="94171" x2="51714" y2="81440"/>
                        <a14:foregroundMark x1="51714" y1="81440" x2="50886" y2="59794"/>
                        <a14:foregroundMark x1="50886" y1="59794" x2="53943" y2="46892"/>
                        <a14:foregroundMark x1="82571" y1="43035" x2="86600" y2="55122"/>
                        <a14:foregroundMark x1="50457" y1="51264" x2="48629" y2="60480"/>
                        <a14:foregroundMark x1="48629" y1="60480" x2="48629" y2="68067"/>
                        <a14:foregroundMark x1="48629" y1="68067" x2="50771" y2="85426"/>
                        <a14:foregroundMark x1="50771" y1="85426" x2="55971" y2="85684"/>
                        <a14:foregroundMark x1="54857" y1="87355" x2="49829" y2="88170"/>
                        <a14:foregroundMark x1="49829" y1="88170" x2="48057" y2="79897"/>
                        <a14:foregroundMark x1="48057" y1="79897" x2="49543" y2="72053"/>
                        <a14:foregroundMark x1="49543" y1="72053" x2="49543" y2="71925"/>
                        <a14:foregroundMark x1="55400" y1="89284" x2="50371" y2="91213"/>
                        <a14:foregroundMark x1="50371" y1="91213" x2="53771" y2="914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6052" r="9181"/>
          <a:stretch/>
        </p:blipFill>
        <p:spPr>
          <a:xfrm>
            <a:off x="305681" y="-111372"/>
            <a:ext cx="4603944" cy="6855072"/>
          </a:xfrm>
          <a:prstGeom prst="rect">
            <a:avLst/>
          </a:prstGeom>
        </p:spPr>
      </p:pic>
      <p:pic>
        <p:nvPicPr>
          <p:cNvPr id="6" name="Gráfico 5" descr="Dinheiro">
            <a:extLst>
              <a:ext uri="{FF2B5EF4-FFF2-40B4-BE49-F238E27FC236}">
                <a16:creationId xmlns:a16="http://schemas.microsoft.com/office/drawing/2014/main" id="{F0E36BE3-DC57-235F-4D39-0DCBF5493A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3323" y="369276"/>
            <a:ext cx="2250831" cy="2250831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4393C1F7-6341-B00E-EF79-CFFC83FE4B22}"/>
              </a:ext>
            </a:extLst>
          </p:cNvPr>
          <p:cNvSpPr txBox="1"/>
          <p:nvPr/>
        </p:nvSpPr>
        <p:spPr>
          <a:xfrm>
            <a:off x="5190979" y="2962221"/>
            <a:ext cx="63445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>
                <a:solidFill>
                  <a:srgbClr val="FFFFFF"/>
                </a:solidFill>
                <a:latin typeface="+mj-lt"/>
              </a:rPr>
              <a:t>Pagamento mensal está relacionado ao desempenho do quadrimestre anterior</a:t>
            </a:r>
          </a:p>
        </p:txBody>
      </p:sp>
    </p:spTree>
    <p:extLst>
      <p:ext uri="{BB962C8B-B14F-4D97-AF65-F5344CB8AC3E}">
        <p14:creationId xmlns:p14="http://schemas.microsoft.com/office/powerpoint/2010/main" val="723776946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25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" dur="5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Imagem 4">
            <a:extLst>
              <a:ext uri="{FF2B5EF4-FFF2-40B4-BE49-F238E27FC236}">
                <a16:creationId xmlns:a16="http://schemas.microsoft.com/office/drawing/2014/main" id="{A1DC026B-A855-B7D3-6BC5-3B97110DCB0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9" b="22579"/>
          <a:stretch>
            <a:fillRect/>
          </a:stretch>
        </p:blipFill>
        <p:spPr>
          <a:solidFill>
            <a:schemeClr val="accent6"/>
          </a:solidFill>
          <a:effectLst>
            <a:outerShdw blurRad="50800" dist="50800" dir="5400000" algn="ctr" rotWithShape="0">
              <a:srgbClr val="000000">
                <a:alpha val="87000"/>
              </a:srgbClr>
            </a:outerShdw>
          </a:effectLst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91FA8636-68E8-6232-4B38-A0B7C658BC17}"/>
              </a:ext>
            </a:extLst>
          </p:cNvPr>
          <p:cNvSpPr/>
          <p:nvPr/>
        </p:nvSpPr>
        <p:spPr>
          <a:xfrm>
            <a:off x="731520" y="2785403"/>
            <a:ext cx="4979963" cy="3390314"/>
          </a:xfrm>
          <a:prstGeom prst="roundRect">
            <a:avLst>
              <a:gd name="adj" fmla="val 6482"/>
            </a:avLst>
          </a:prstGeom>
          <a:solidFill>
            <a:srgbClr val="E3D86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411172-92A8-E0AF-4ED7-21F8381611F6}"/>
              </a:ext>
            </a:extLst>
          </p:cNvPr>
          <p:cNvSpPr/>
          <p:nvPr/>
        </p:nvSpPr>
        <p:spPr>
          <a:xfrm>
            <a:off x="6480519" y="2785403"/>
            <a:ext cx="4979963" cy="3390314"/>
          </a:xfrm>
          <a:prstGeom prst="roundRect">
            <a:avLst>
              <a:gd name="adj" fmla="val 6482"/>
            </a:avLst>
          </a:prstGeom>
          <a:solidFill>
            <a:srgbClr val="E3D860">
              <a:alpha val="38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43BF6B11-2197-7CED-EA1A-DB0E15C162EF}"/>
              </a:ext>
            </a:extLst>
          </p:cNvPr>
          <p:cNvSpPr txBox="1"/>
          <p:nvPr/>
        </p:nvSpPr>
        <p:spPr>
          <a:xfrm>
            <a:off x="265042" y="899367"/>
            <a:ext cx="11814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FFFFFF"/>
                </a:solidFill>
                <a:latin typeface="+mj-lt"/>
              </a:rPr>
              <a:t>Equipes de Saúde Bucal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669CAA4-6B04-939F-8C4E-1C1D53D538EC}"/>
              </a:ext>
            </a:extLst>
          </p:cNvPr>
          <p:cNvSpPr txBox="1"/>
          <p:nvPr/>
        </p:nvSpPr>
        <p:spPr>
          <a:xfrm>
            <a:off x="265042" y="358190"/>
            <a:ext cx="118144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E3D860"/>
                </a:solidFill>
              </a:rPr>
              <a:t>Pagamento adicional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71C350D-A510-6E97-FA63-1C9995EE42E1}"/>
              </a:ext>
            </a:extLst>
          </p:cNvPr>
          <p:cNvSpPr txBox="1"/>
          <p:nvPr/>
        </p:nvSpPr>
        <p:spPr>
          <a:xfrm>
            <a:off x="914400" y="2994067"/>
            <a:ext cx="461420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i="0" dirty="0">
                <a:solidFill>
                  <a:srgbClr val="000000"/>
                </a:solidFill>
                <a:effectLst/>
              </a:rPr>
              <a:t>Após a avaliação anual, um pagamento extra será feito ao município no mês seguinte ao último quadrimestre. Este valor será conforme a média obtida por cada eSB nos três quadrimestres anteriores.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B5A3210-6221-FE1F-9646-28F667AE9421}"/>
              </a:ext>
            </a:extLst>
          </p:cNvPr>
          <p:cNvSpPr txBox="1"/>
          <p:nvPr/>
        </p:nvSpPr>
        <p:spPr>
          <a:xfrm>
            <a:off x="6679809" y="2994067"/>
            <a:ext cx="461420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b="1" dirty="0">
                <a:solidFill>
                  <a:srgbClr val="000000"/>
                </a:solidFill>
              </a:rPr>
              <a:t>No primeiro ano de implementação da portaria, o pagamento adicional será baseado na média dos resultados dos dois últimos quadrimestres, em vez de três.</a:t>
            </a:r>
            <a:endParaRPr lang="pt-BR" sz="2000" b="1" i="0" dirty="0">
              <a:solidFill>
                <a:srgbClr val="00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727999259"/>
      </p:ext>
    </p:extLst>
  </p:cSld>
  <p:clrMapOvr>
    <a:masterClrMapping/>
  </p:clrMapOvr>
  <p:transition spd="slow">
    <p:push dir="u"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 p14:presetBounceEnd="4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8000">
                                          <p:cBhvr additive="base">
                                            <p:cTn id="2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8000">
                                          <p:cBhvr additive="base">
                                            <p:cTn id="3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" dur="500" tmFilter="0,0; .5, 1; 1, 1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4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x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h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w/10"/>
                                              </p:val>
                                            </p:tav>
                                            <p:tav tm="50000">
                                              <p:val>
                                                <p:strVal val="#ppt_w+.0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" dur="500" tmFilter="0,0; .5, 1; 1, 1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9" fill="hold">
                          <p:stCondLst>
                            <p:cond delay="indefinite"/>
                          </p:stCondLst>
                          <p:childTnLst>
                            <p:par>
                              <p:cTn id="2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1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25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5" fill="hold">
                          <p:stCondLst>
                            <p:cond delay="indefinite"/>
                          </p:stCondLst>
                          <p:childTnLst>
                            <p:par>
                              <p:cTn id="2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7" presetID="2" presetClass="entr" presetSubtype="2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25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9" grpId="0"/>
          <p:bldP spid="10" grpId="0"/>
          <p:bldP spid="1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368F62D-B1CA-3BBD-D995-A1AFAF0A5540}"/>
              </a:ext>
            </a:extLst>
          </p:cNvPr>
          <p:cNvSpPr txBox="1"/>
          <p:nvPr/>
        </p:nvSpPr>
        <p:spPr>
          <a:xfrm>
            <a:off x="433857" y="273781"/>
            <a:ext cx="2712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>
                <a:solidFill>
                  <a:srgbClr val="000000"/>
                </a:solidFill>
              </a:rPr>
              <a:t>Indicadores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66E13C3-CC70-1F03-94AA-2EA1E14746B7}"/>
              </a:ext>
            </a:extLst>
          </p:cNvPr>
          <p:cNvSpPr txBox="1"/>
          <p:nvPr/>
        </p:nvSpPr>
        <p:spPr>
          <a:xfrm>
            <a:off x="335381" y="735446"/>
            <a:ext cx="39421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>
                <a:solidFill>
                  <a:srgbClr val="E3D860"/>
                </a:solidFill>
                <a:latin typeface="+mj-lt"/>
              </a:rPr>
              <a:t>Estratégicos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07415EC-D2D0-9C12-353E-FE4AB29142B1}"/>
              </a:ext>
            </a:extLst>
          </p:cNvPr>
          <p:cNvSpPr txBox="1"/>
          <p:nvPr/>
        </p:nvSpPr>
        <p:spPr>
          <a:xfrm>
            <a:off x="2243622" y="3967089"/>
            <a:ext cx="25859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+mj-lt"/>
              </a:rPr>
              <a:t>7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indicadores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2CAFFE-59D9-17EC-5352-85E0408283BA}"/>
              </a:ext>
            </a:extLst>
          </p:cNvPr>
          <p:cNvSpPr txBox="1"/>
          <p:nvPr/>
        </p:nvSpPr>
        <p:spPr>
          <a:xfrm>
            <a:off x="5110341" y="2304756"/>
            <a:ext cx="28969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174,00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unitário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481D6C5F-821C-500F-F242-490B3C65E9CC}"/>
              </a:ext>
            </a:extLst>
          </p:cNvPr>
          <p:cNvSpPr txBox="1"/>
          <p:nvPr/>
        </p:nvSpPr>
        <p:spPr>
          <a:xfrm>
            <a:off x="8226491" y="3967089"/>
            <a:ext cx="28216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2800" dirty="0">
                <a:solidFill>
                  <a:schemeClr val="bg1"/>
                </a:solidFill>
              </a:rPr>
              <a:t>R$ </a:t>
            </a:r>
            <a:r>
              <a:rPr lang="pt-BR" sz="4000" dirty="0">
                <a:solidFill>
                  <a:schemeClr val="bg1"/>
                </a:solidFill>
                <a:latin typeface="+mj-lt"/>
              </a:rPr>
              <a:t>1.218,00</a:t>
            </a:r>
          </a:p>
          <a:p>
            <a:pPr algn="ctr"/>
            <a:r>
              <a:rPr lang="pt-BR" sz="3200" dirty="0">
                <a:solidFill>
                  <a:schemeClr val="bg1"/>
                </a:solidFill>
              </a:rPr>
              <a:t>valor global</a:t>
            </a:r>
          </a:p>
        </p:txBody>
      </p:sp>
    </p:spTree>
    <p:extLst>
      <p:ext uri="{BB962C8B-B14F-4D97-AF65-F5344CB8AC3E}">
        <p14:creationId xmlns:p14="http://schemas.microsoft.com/office/powerpoint/2010/main" val="13685002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Tema do Office">
  <a:themeElements>
    <a:clrScheme name="Márcio Tintina">
      <a:dk1>
        <a:srgbClr val="000000"/>
      </a:dk1>
      <a:lt1>
        <a:srgbClr val="FFFFFF"/>
      </a:lt1>
      <a:dk2>
        <a:srgbClr val="002060"/>
      </a:dk2>
      <a:lt2>
        <a:srgbClr val="FFC000"/>
      </a:lt2>
      <a:accent1>
        <a:srgbClr val="000000"/>
      </a:accent1>
      <a:accent2>
        <a:srgbClr val="02518C"/>
      </a:accent2>
      <a:accent3>
        <a:srgbClr val="0B8ECC"/>
      </a:accent3>
      <a:accent4>
        <a:srgbClr val="168C73"/>
      </a:accent4>
      <a:accent5>
        <a:srgbClr val="67B866"/>
      </a:accent5>
      <a:accent6>
        <a:srgbClr val="FFC000"/>
      </a:accent6>
      <a:hlink>
        <a:srgbClr val="00B0F0"/>
      </a:hlink>
      <a:folHlink>
        <a:srgbClr val="FFC000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ersonalizada 4">
      <a:majorFont>
        <a:latin typeface="Montserrat ExtraBold"/>
        <a:ea typeface=""/>
        <a:cs typeface=""/>
      </a:majorFont>
      <a:minorFont>
        <a:latin typeface="Montserra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1197</TotalTime>
  <Words>1537</Words>
  <Application>Microsoft Office PowerPoint</Application>
  <PresentationFormat>Widescreen</PresentationFormat>
  <Paragraphs>281</Paragraphs>
  <Slides>45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45</vt:i4>
      </vt:variant>
    </vt:vector>
  </HeadingPairs>
  <TitlesOfParts>
    <vt:vector size="54" baseType="lpstr">
      <vt:lpstr>-apple-system</vt:lpstr>
      <vt:lpstr>Arial</vt:lpstr>
      <vt:lpstr>Calibri</vt:lpstr>
      <vt:lpstr>Montserrat</vt:lpstr>
      <vt:lpstr>Montserrat ExtraBold</vt:lpstr>
      <vt:lpstr>Rawline Black</vt:lpstr>
      <vt:lpstr>Rawline Light</vt:lpstr>
      <vt:lpstr>Tema do Office</vt:lpstr>
      <vt:lpstr>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14</cp:revision>
  <dcterms:created xsi:type="dcterms:W3CDTF">2023-10-08T21:11:43Z</dcterms:created>
  <dcterms:modified xsi:type="dcterms:W3CDTF">2023-10-15T13:24:42Z</dcterms:modified>
</cp:coreProperties>
</file>